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6"/>
  </p:notesMasterIdLst>
  <p:sldIdLst>
    <p:sldId id="260" r:id="rId2"/>
    <p:sldId id="262" r:id="rId3"/>
    <p:sldId id="258" r:id="rId4"/>
    <p:sldId id="281" r:id="rId5"/>
    <p:sldId id="270" r:id="rId6"/>
    <p:sldId id="271" r:id="rId7"/>
    <p:sldId id="272" r:id="rId8"/>
    <p:sldId id="274" r:id="rId9"/>
    <p:sldId id="293" r:id="rId10"/>
    <p:sldId id="273" r:id="rId11"/>
    <p:sldId id="287" r:id="rId12"/>
    <p:sldId id="288" r:id="rId13"/>
    <p:sldId id="265" r:id="rId14"/>
    <p:sldId id="266" r:id="rId15"/>
    <p:sldId id="267" r:id="rId16"/>
    <p:sldId id="276" r:id="rId17"/>
    <p:sldId id="277" r:id="rId18"/>
    <p:sldId id="268" r:id="rId19"/>
    <p:sldId id="264" r:id="rId20"/>
    <p:sldId id="278" r:id="rId21"/>
    <p:sldId id="280" r:id="rId22"/>
    <p:sldId id="279" r:id="rId23"/>
    <p:sldId id="275" r:id="rId24"/>
    <p:sldId id="292" r:id="rId25"/>
    <p:sldId id="283" r:id="rId26"/>
    <p:sldId id="284" r:id="rId27"/>
    <p:sldId id="295" r:id="rId28"/>
    <p:sldId id="296" r:id="rId29"/>
    <p:sldId id="297" r:id="rId30"/>
    <p:sldId id="289" r:id="rId31"/>
    <p:sldId id="298" r:id="rId32"/>
    <p:sldId id="299" r:id="rId33"/>
    <p:sldId id="300" r:id="rId34"/>
    <p:sldId id="285" r:id="rId35"/>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DEB5A7"/>
    <a:srgbClr val="EF2E2E"/>
    <a:srgbClr val="FFD604"/>
    <a:srgbClr val="018638"/>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81" d="100"/>
          <a:sy n="81" d="100"/>
        </p:scale>
        <p:origin x="-1136" y="-1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FC5CC3-01A7-4444-8863-F1D1A9EA2B2F}" type="datetimeFigureOut">
              <a:rPr lang="fr-FR" smtClean="0"/>
              <a:pPr/>
              <a:t>26/11/14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7998C0-E3C6-2947-B196-4C31D48CAA9B}" type="slidenum">
              <a:rPr lang="fr-FR" smtClean="0"/>
              <a:pPr/>
              <a:t>‹#›</a:t>
            </a:fld>
            <a:endParaRPr lang="fr-FR"/>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26E5A61-CD40-2044-AA31-F1FAA2626378}" type="slidenum">
              <a:rPr lang="fr-FR" smtClean="0"/>
              <a:pPr/>
              <a:t>2</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26E5A61-CD40-2044-AA31-F1FAA2626378}" type="slidenum">
              <a:rPr lang="fr-FR" smtClean="0"/>
              <a:pPr/>
              <a:t>3</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26E5A61-CD40-2044-AA31-F1FAA2626378}" type="slidenum">
              <a:rPr lang="fr-FR" smtClean="0"/>
              <a:pPr/>
              <a:t>32</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26E5A61-CD40-2044-AA31-F1FAA2626378}" type="slidenum">
              <a:rPr lang="fr-FR" smtClean="0"/>
              <a:pPr/>
              <a:t>33</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E8286097-8B9F-B74F-BD6C-FCE7DF505593}" type="datetimeFigureOut">
              <a:rPr lang="fr-FR" smtClean="0"/>
              <a:pPr/>
              <a:t>26/11/14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356BF98-AD1F-CC43-B717-C7F368990033}"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8286097-8B9F-B74F-BD6C-FCE7DF505593}" type="datetimeFigureOut">
              <a:rPr lang="fr-FR" smtClean="0"/>
              <a:pPr/>
              <a:t>26/11/14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356BF98-AD1F-CC43-B717-C7F368990033}"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8286097-8B9F-B74F-BD6C-FCE7DF505593}" type="datetimeFigureOut">
              <a:rPr lang="fr-FR" smtClean="0"/>
              <a:pPr/>
              <a:t>26/11/14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356BF98-AD1F-CC43-B717-C7F368990033}"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8286097-8B9F-B74F-BD6C-FCE7DF505593}" type="datetimeFigureOut">
              <a:rPr lang="fr-FR" smtClean="0"/>
              <a:pPr/>
              <a:t>26/11/14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356BF98-AD1F-CC43-B717-C7F368990033}"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E8286097-8B9F-B74F-BD6C-FCE7DF505593}" type="datetimeFigureOut">
              <a:rPr lang="fr-FR" smtClean="0"/>
              <a:pPr/>
              <a:t>26/11/14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356BF98-AD1F-CC43-B717-C7F368990033}"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8286097-8B9F-B74F-BD6C-FCE7DF505593}" type="datetimeFigureOut">
              <a:rPr lang="fr-FR" smtClean="0"/>
              <a:pPr/>
              <a:t>26/11/14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356BF98-AD1F-CC43-B717-C7F368990033}"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8286097-8B9F-B74F-BD6C-FCE7DF505593}" type="datetimeFigureOut">
              <a:rPr lang="fr-FR" smtClean="0"/>
              <a:pPr/>
              <a:t>26/11/14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356BF98-AD1F-CC43-B717-C7F368990033}"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E8286097-8B9F-B74F-BD6C-FCE7DF505593}" type="datetimeFigureOut">
              <a:rPr lang="fr-FR" smtClean="0"/>
              <a:pPr/>
              <a:t>26/11/14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356BF98-AD1F-CC43-B717-C7F368990033}"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286097-8B9F-B74F-BD6C-FCE7DF505593}" type="datetimeFigureOut">
              <a:rPr lang="fr-FR" smtClean="0"/>
              <a:pPr/>
              <a:t>26/11/14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356BF98-AD1F-CC43-B717-C7F368990033}"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E8286097-8B9F-B74F-BD6C-FCE7DF505593}" type="datetimeFigureOut">
              <a:rPr lang="fr-FR" smtClean="0"/>
              <a:pPr/>
              <a:t>26/11/14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356BF98-AD1F-CC43-B717-C7F368990033}"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E8286097-8B9F-B74F-BD6C-FCE7DF505593}" type="datetimeFigureOut">
              <a:rPr lang="fr-FR" smtClean="0"/>
              <a:pPr/>
              <a:t>26/11/14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356BF98-AD1F-CC43-B717-C7F368990033}"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286097-8B9F-B74F-BD6C-FCE7DF505593}" type="datetimeFigureOut">
              <a:rPr lang="fr-FR" smtClean="0"/>
              <a:pPr/>
              <a:t>26/11/14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56BF98-AD1F-CC43-B717-C7F368990033}"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25.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25.pn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25.pn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34.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34.png"/><Relationship Id="rId6"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36.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2.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2.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 Id="rId11"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59.png"/><Relationship Id="rId6" Type="http://schemas.openxmlformats.org/officeDocument/2006/relationships/image" Target="../media/image34.png"/><Relationship Id="rId7"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ctrTitle"/>
          </p:nvPr>
        </p:nvSpPr>
        <p:spPr>
          <a:xfrm>
            <a:off x="5502275" y="2469586"/>
            <a:ext cx="3622135" cy="1470025"/>
          </a:xfrm>
        </p:spPr>
        <p:txBody>
          <a:bodyPr>
            <a:noAutofit/>
          </a:bodyPr>
          <a:lstStyle/>
          <a:p>
            <a:r>
              <a:rPr lang="fr-FR" sz="3200" dirty="0" smtClean="0">
                <a:solidFill>
                  <a:srgbClr val="018638"/>
                </a:solidFill>
              </a:rPr>
              <a:t>FORUM ASSOCIATION</a:t>
            </a:r>
            <a:endParaRPr lang="fr-FR" sz="3200" dirty="0">
              <a:solidFill>
                <a:srgbClr val="018638"/>
              </a:solidFill>
            </a:endParaRPr>
          </a:p>
        </p:txBody>
      </p:sp>
      <p:pic>
        <p:nvPicPr>
          <p:cNvPr id="4" name="Image 3" descr="Capture d’écran 2014-11-19 à 15.17.51.png"/>
          <p:cNvPicPr>
            <a:picLocks noChangeAspect="1"/>
          </p:cNvPicPr>
          <p:nvPr/>
        </p:nvPicPr>
        <p:blipFill>
          <a:blip r:embed="rId2"/>
          <a:stretch>
            <a:fillRect/>
          </a:stretch>
        </p:blipFill>
        <p:spPr>
          <a:xfrm>
            <a:off x="0" y="0"/>
            <a:ext cx="5502275" cy="6858000"/>
          </a:xfrm>
          <a:prstGeom prst="rect">
            <a:avLst/>
          </a:prstGeom>
        </p:spPr>
      </p:pic>
      <p:pic>
        <p:nvPicPr>
          <p:cNvPr id="5" name="Image 4" descr="Capture d’écran 2014-11-19 à 15.17.51.png"/>
          <p:cNvPicPr>
            <a:picLocks noChangeAspect="1"/>
          </p:cNvPicPr>
          <p:nvPr/>
        </p:nvPicPr>
        <p:blipFill>
          <a:blip r:embed="rId2"/>
          <a:srcRect l="59915" t="25671" r="2770" b="59468"/>
          <a:stretch>
            <a:fillRect/>
          </a:stretch>
        </p:blipFill>
        <p:spPr>
          <a:xfrm>
            <a:off x="3041467" y="2469586"/>
            <a:ext cx="2053188" cy="1019194"/>
          </a:xfrm>
          <a:prstGeom prst="rect">
            <a:avLst/>
          </a:prstGeom>
        </p:spPr>
      </p:pic>
      <p:pic>
        <p:nvPicPr>
          <p:cNvPr id="6" name="Image 5" descr="Capture d’écran 2014-11-19 à 15.17.51.png"/>
          <p:cNvPicPr>
            <a:picLocks noChangeAspect="1"/>
          </p:cNvPicPr>
          <p:nvPr/>
        </p:nvPicPr>
        <p:blipFill>
          <a:blip r:embed="rId2"/>
          <a:srcRect l="59915" t="25671" r="2770" b="59468"/>
          <a:stretch>
            <a:fillRect/>
          </a:stretch>
        </p:blipFill>
        <p:spPr>
          <a:xfrm>
            <a:off x="345006" y="5303250"/>
            <a:ext cx="2320198" cy="101919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pic>
        <p:nvPicPr>
          <p:cNvPr id="30722" name="Picture 2"/>
          <p:cNvPicPr>
            <a:picLocks noChangeAspect="1" noChangeArrowheads="1"/>
          </p:cNvPicPr>
          <p:nvPr/>
        </p:nvPicPr>
        <p:blipFill>
          <a:blip r:embed="rId5"/>
          <a:srcRect/>
          <a:stretch>
            <a:fillRect/>
          </a:stretch>
        </p:blipFill>
        <p:spPr bwMode="auto">
          <a:xfrm>
            <a:off x="624664" y="1526047"/>
            <a:ext cx="3265831" cy="4680000"/>
          </a:xfrm>
          <a:prstGeom prst="rect">
            <a:avLst/>
          </a:prstGeom>
          <a:noFill/>
          <a:ln w="9525">
            <a:noFill/>
            <a:miter lim="800000"/>
            <a:headEnd/>
            <a:tailEnd/>
          </a:ln>
          <a:effectLst/>
        </p:spPr>
      </p:pic>
      <p:sp>
        <p:nvSpPr>
          <p:cNvPr id="12" name="ZoneTexte 11"/>
          <p:cNvSpPr txBox="1"/>
          <p:nvPr/>
        </p:nvSpPr>
        <p:spPr>
          <a:xfrm>
            <a:off x="5800737" y="5838753"/>
            <a:ext cx="2942792" cy="954107"/>
          </a:xfrm>
          <a:prstGeom prst="rect">
            <a:avLst/>
          </a:prstGeom>
          <a:noFill/>
        </p:spPr>
        <p:txBody>
          <a:bodyPr wrap="square" rtlCol="0">
            <a:spAutoFit/>
          </a:bodyPr>
          <a:lstStyle/>
          <a:p>
            <a:pPr algn="r"/>
            <a:r>
              <a:rPr lang="fr-FR" sz="1400" dirty="0" err="1" smtClean="0"/>
              <a:t>Cermolacce</a:t>
            </a:r>
            <a:r>
              <a:rPr lang="fr-FR" sz="1400" dirty="0" smtClean="0"/>
              <a:t> et al. </a:t>
            </a:r>
          </a:p>
          <a:p>
            <a:pPr algn="r"/>
            <a:r>
              <a:rPr lang="fr-FR" sz="1400" dirty="0" err="1" smtClean="0"/>
              <a:t>What</a:t>
            </a:r>
            <a:r>
              <a:rPr lang="fr-FR" sz="1400" dirty="0" smtClean="0"/>
              <a:t> </a:t>
            </a:r>
            <a:r>
              <a:rPr lang="fr-FR" sz="1400" dirty="0" err="1" smtClean="0"/>
              <a:t>is</a:t>
            </a:r>
            <a:r>
              <a:rPr lang="fr-FR" sz="1400" dirty="0" smtClean="0"/>
              <a:t> bizarre in bizarre </a:t>
            </a:r>
            <a:r>
              <a:rPr lang="fr-FR" sz="1400" dirty="0" err="1" smtClean="0"/>
              <a:t>delusion</a:t>
            </a:r>
            <a:r>
              <a:rPr lang="fr-FR" sz="1400" dirty="0" smtClean="0"/>
              <a:t> ?  Schizo Bulletin, 2010</a:t>
            </a:r>
          </a:p>
          <a:p>
            <a:pPr algn="r"/>
            <a:endParaRPr lang="fr-FR" sz="1400" dirty="0"/>
          </a:p>
        </p:txBody>
      </p:sp>
      <p:grpSp>
        <p:nvGrpSpPr>
          <p:cNvPr id="17" name="Grouper 16"/>
          <p:cNvGrpSpPr/>
          <p:nvPr/>
        </p:nvGrpSpPr>
        <p:grpSpPr>
          <a:xfrm>
            <a:off x="4063529" y="1554233"/>
            <a:ext cx="4805779" cy="3283429"/>
            <a:chOff x="4063529" y="1554233"/>
            <a:chExt cx="4805779" cy="3283429"/>
          </a:xfrm>
        </p:grpSpPr>
        <p:pic>
          <p:nvPicPr>
            <p:cNvPr id="13" name="Image 12" descr="Capture d’écran 2014-11-23 à 16.39.23.png"/>
            <p:cNvPicPr>
              <a:picLocks noChangeAspect="1"/>
            </p:cNvPicPr>
            <p:nvPr/>
          </p:nvPicPr>
          <p:blipFill>
            <a:blip r:embed="rId6"/>
            <a:stretch>
              <a:fillRect/>
            </a:stretch>
          </p:blipFill>
          <p:spPr>
            <a:xfrm>
              <a:off x="4063534" y="4084362"/>
              <a:ext cx="4805774" cy="753300"/>
            </a:xfrm>
            <a:prstGeom prst="rect">
              <a:avLst/>
            </a:prstGeom>
          </p:spPr>
        </p:pic>
        <p:pic>
          <p:nvPicPr>
            <p:cNvPr id="14" name="Image 13" descr="Capture d’écran 2014-11-23 à 16.39.13.png"/>
            <p:cNvPicPr>
              <a:picLocks noChangeAspect="1"/>
            </p:cNvPicPr>
            <p:nvPr/>
          </p:nvPicPr>
          <p:blipFill>
            <a:blip r:embed="rId7"/>
            <a:stretch>
              <a:fillRect/>
            </a:stretch>
          </p:blipFill>
          <p:spPr>
            <a:xfrm>
              <a:off x="4063529" y="1554233"/>
              <a:ext cx="4680000" cy="2499788"/>
            </a:xfrm>
            <a:prstGeom prst="rect">
              <a:avLst/>
            </a:prstGeom>
          </p:spPr>
        </p:pic>
        <p:sp>
          <p:nvSpPr>
            <p:cNvPr id="15" name="Rectangle 14"/>
            <p:cNvSpPr/>
            <p:nvPr/>
          </p:nvSpPr>
          <p:spPr>
            <a:xfrm>
              <a:off x="5037731" y="3135981"/>
              <a:ext cx="1655998" cy="156799"/>
            </a:xfrm>
            <a:prstGeom prst="rect">
              <a:avLst/>
            </a:prstGeom>
            <a:solidFill>
              <a:srgbClr val="FF6600">
                <a:alpha val="2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p:cNvSpPr/>
            <p:nvPr/>
          </p:nvSpPr>
          <p:spPr>
            <a:xfrm>
              <a:off x="4362131" y="4244856"/>
              <a:ext cx="2663996" cy="156799"/>
            </a:xfrm>
            <a:prstGeom prst="rect">
              <a:avLst/>
            </a:prstGeom>
            <a:solidFill>
              <a:srgbClr val="FF6600">
                <a:alpha val="2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8" name="ZoneTexte 17"/>
          <p:cNvSpPr txBox="1"/>
          <p:nvPr/>
        </p:nvSpPr>
        <p:spPr>
          <a:xfrm>
            <a:off x="2100800" y="439037"/>
            <a:ext cx="4292461" cy="461665"/>
          </a:xfrm>
          <a:prstGeom prst="rect">
            <a:avLst/>
          </a:prstGeom>
          <a:noFill/>
        </p:spPr>
        <p:txBody>
          <a:bodyPr wrap="none" rtlCol="0">
            <a:spAutoFit/>
          </a:bodyPr>
          <a:lstStyle/>
          <a:p>
            <a:r>
              <a:rPr lang="fr-FR" sz="2400" dirty="0" smtClean="0">
                <a:solidFill>
                  <a:srgbClr val="EF2E2E"/>
                </a:solidFill>
              </a:rPr>
              <a:t>DSM-5 et disparition du bizarre ?</a:t>
            </a:r>
            <a:endParaRPr lang="fr-FR" sz="2400" dirty="0">
              <a:solidFill>
                <a:srgbClr val="EF2E2E"/>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sp>
        <p:nvSpPr>
          <p:cNvPr id="5" name="ZoneTexte 4"/>
          <p:cNvSpPr txBox="1"/>
          <p:nvPr/>
        </p:nvSpPr>
        <p:spPr>
          <a:xfrm>
            <a:off x="2618174" y="439037"/>
            <a:ext cx="2901606" cy="461665"/>
          </a:xfrm>
          <a:prstGeom prst="rect">
            <a:avLst/>
          </a:prstGeom>
          <a:noFill/>
        </p:spPr>
        <p:txBody>
          <a:bodyPr wrap="none" rtlCol="0">
            <a:spAutoFit/>
          </a:bodyPr>
          <a:lstStyle/>
          <a:p>
            <a:r>
              <a:rPr lang="fr-FR" sz="2400" dirty="0" smtClean="0">
                <a:solidFill>
                  <a:srgbClr val="EF2E2E"/>
                </a:solidFill>
              </a:rPr>
              <a:t>DSM-5 et dissociation</a:t>
            </a:r>
            <a:endParaRPr lang="fr-FR" sz="2400" dirty="0">
              <a:solidFill>
                <a:srgbClr val="EF2E2E"/>
              </a:solidFill>
            </a:endParaRPr>
          </a:p>
        </p:txBody>
      </p:sp>
      <p:pic>
        <p:nvPicPr>
          <p:cNvPr id="30722" name="Picture 2"/>
          <p:cNvPicPr>
            <a:picLocks noChangeAspect="1" noChangeArrowheads="1"/>
          </p:cNvPicPr>
          <p:nvPr/>
        </p:nvPicPr>
        <p:blipFill>
          <a:blip r:embed="rId5"/>
          <a:srcRect/>
          <a:stretch>
            <a:fillRect/>
          </a:stretch>
        </p:blipFill>
        <p:spPr bwMode="auto">
          <a:xfrm>
            <a:off x="624664" y="1526047"/>
            <a:ext cx="3265831" cy="4680000"/>
          </a:xfrm>
          <a:prstGeom prst="rect">
            <a:avLst/>
          </a:prstGeom>
          <a:noFill/>
          <a:ln w="9525">
            <a:noFill/>
            <a:miter lim="800000"/>
            <a:headEnd/>
            <a:tailEnd/>
          </a:ln>
          <a:effectLst/>
        </p:spPr>
      </p:pic>
      <p:pic>
        <p:nvPicPr>
          <p:cNvPr id="11" name="Image 10" descr="Capture d’écran 2014-11-22 à 19.17.52.png"/>
          <p:cNvPicPr>
            <a:picLocks noChangeAspect="1"/>
          </p:cNvPicPr>
          <p:nvPr/>
        </p:nvPicPr>
        <p:blipFill>
          <a:blip r:embed="rId6"/>
          <a:stretch>
            <a:fillRect/>
          </a:stretch>
        </p:blipFill>
        <p:spPr>
          <a:xfrm>
            <a:off x="3906173" y="1526047"/>
            <a:ext cx="5112670" cy="1907853"/>
          </a:xfrm>
          <a:prstGeom prst="rect">
            <a:avLst/>
          </a:prstGeom>
        </p:spPr>
      </p:pic>
      <p:pic>
        <p:nvPicPr>
          <p:cNvPr id="12" name="Image 11" descr="Capture d’écran 2014-11-22 à 19.19.51.png"/>
          <p:cNvPicPr>
            <a:picLocks noChangeAspect="1"/>
          </p:cNvPicPr>
          <p:nvPr/>
        </p:nvPicPr>
        <p:blipFill>
          <a:blip r:embed="rId7"/>
          <a:stretch>
            <a:fillRect/>
          </a:stretch>
        </p:blipFill>
        <p:spPr>
          <a:xfrm>
            <a:off x="3890495" y="3590700"/>
            <a:ext cx="5267921" cy="2433500"/>
          </a:xfrm>
          <a:prstGeom prst="rect">
            <a:avLst/>
          </a:prstGeom>
        </p:spPr>
      </p:pic>
      <p:sp>
        <p:nvSpPr>
          <p:cNvPr id="13" name="Rectangle 12"/>
          <p:cNvSpPr/>
          <p:nvPr/>
        </p:nvSpPr>
        <p:spPr>
          <a:xfrm>
            <a:off x="5114396" y="1955589"/>
            <a:ext cx="753129" cy="156799"/>
          </a:xfrm>
          <a:prstGeom prst="rect">
            <a:avLst/>
          </a:prstGeom>
          <a:solidFill>
            <a:srgbClr val="FF6600">
              <a:alpha val="2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5125694" y="2202069"/>
            <a:ext cx="753129" cy="156799"/>
          </a:xfrm>
          <a:prstGeom prst="rect">
            <a:avLst/>
          </a:prstGeom>
          <a:solidFill>
            <a:srgbClr val="FF6600">
              <a:alpha val="2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p:nvSpPr>
        <p:spPr>
          <a:xfrm>
            <a:off x="5282471" y="1632145"/>
            <a:ext cx="1077124" cy="192799"/>
          </a:xfrm>
          <a:prstGeom prst="rect">
            <a:avLst/>
          </a:prstGeom>
          <a:solidFill>
            <a:srgbClr val="FF6600">
              <a:alpha val="2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p:cNvSpPr/>
          <p:nvPr/>
        </p:nvSpPr>
        <p:spPr>
          <a:xfrm>
            <a:off x="6308862" y="5378209"/>
            <a:ext cx="609129" cy="156799"/>
          </a:xfrm>
          <a:prstGeom prst="rect">
            <a:avLst/>
          </a:prstGeom>
          <a:solidFill>
            <a:srgbClr val="FF6600">
              <a:alpha val="2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sp>
        <p:nvSpPr>
          <p:cNvPr id="5" name="ZoneTexte 4"/>
          <p:cNvSpPr txBox="1"/>
          <p:nvPr/>
        </p:nvSpPr>
        <p:spPr>
          <a:xfrm>
            <a:off x="2618174" y="439037"/>
            <a:ext cx="2901606" cy="461665"/>
          </a:xfrm>
          <a:prstGeom prst="rect">
            <a:avLst/>
          </a:prstGeom>
          <a:noFill/>
        </p:spPr>
        <p:txBody>
          <a:bodyPr wrap="none" rtlCol="0">
            <a:spAutoFit/>
          </a:bodyPr>
          <a:lstStyle/>
          <a:p>
            <a:r>
              <a:rPr lang="fr-FR" sz="2400" dirty="0" smtClean="0">
                <a:solidFill>
                  <a:srgbClr val="EF2E2E"/>
                </a:solidFill>
              </a:rPr>
              <a:t>DSM-5 et dissociation</a:t>
            </a:r>
            <a:endParaRPr lang="fr-FR" sz="2400" dirty="0">
              <a:solidFill>
                <a:srgbClr val="EF2E2E"/>
              </a:solidFill>
            </a:endParaRPr>
          </a:p>
        </p:txBody>
      </p:sp>
      <p:pic>
        <p:nvPicPr>
          <p:cNvPr id="30722" name="Picture 2"/>
          <p:cNvPicPr>
            <a:picLocks noChangeAspect="1" noChangeArrowheads="1"/>
          </p:cNvPicPr>
          <p:nvPr/>
        </p:nvPicPr>
        <p:blipFill>
          <a:blip r:embed="rId5"/>
          <a:srcRect/>
          <a:stretch>
            <a:fillRect/>
          </a:stretch>
        </p:blipFill>
        <p:spPr bwMode="auto">
          <a:xfrm>
            <a:off x="624664" y="1526047"/>
            <a:ext cx="3265831" cy="4680000"/>
          </a:xfrm>
          <a:prstGeom prst="rect">
            <a:avLst/>
          </a:prstGeom>
          <a:noFill/>
          <a:ln w="9525">
            <a:noFill/>
            <a:miter lim="800000"/>
            <a:headEnd/>
            <a:tailEnd/>
          </a:ln>
          <a:effectLst/>
        </p:spPr>
      </p:pic>
      <p:pic>
        <p:nvPicPr>
          <p:cNvPr id="17" name="Image 16" descr="Capture d’écran 2014-11-23 à 14.52.17.png"/>
          <p:cNvPicPr>
            <a:picLocks noChangeAspect="1"/>
          </p:cNvPicPr>
          <p:nvPr/>
        </p:nvPicPr>
        <p:blipFill>
          <a:blip r:embed="rId6"/>
          <a:stretch>
            <a:fillRect/>
          </a:stretch>
        </p:blipFill>
        <p:spPr>
          <a:xfrm>
            <a:off x="4016783" y="1526047"/>
            <a:ext cx="4680000" cy="1959750"/>
          </a:xfrm>
          <a:prstGeom prst="rect">
            <a:avLst/>
          </a:prstGeom>
        </p:spPr>
      </p:pic>
      <p:pic>
        <p:nvPicPr>
          <p:cNvPr id="18" name="Image 17" descr="Capture d’écran 2014-11-23 à 14.54.05.png"/>
          <p:cNvPicPr>
            <a:picLocks noChangeAspect="1"/>
          </p:cNvPicPr>
          <p:nvPr/>
        </p:nvPicPr>
        <p:blipFill>
          <a:blip r:embed="rId7"/>
          <a:srcRect b="21674"/>
          <a:stretch>
            <a:fillRect/>
          </a:stretch>
        </p:blipFill>
        <p:spPr>
          <a:xfrm>
            <a:off x="4081100" y="3524917"/>
            <a:ext cx="4529500" cy="2647283"/>
          </a:xfrm>
          <a:prstGeom prst="rect">
            <a:avLst/>
          </a:prstGeom>
        </p:spPr>
      </p:pic>
      <p:sp>
        <p:nvSpPr>
          <p:cNvPr id="19" name="Rectangle 18"/>
          <p:cNvSpPr/>
          <p:nvPr/>
        </p:nvSpPr>
        <p:spPr>
          <a:xfrm>
            <a:off x="4143812" y="2916463"/>
            <a:ext cx="4453300" cy="420657"/>
          </a:xfrm>
          <a:prstGeom prst="rect">
            <a:avLst/>
          </a:prstGeom>
          <a:solidFill>
            <a:srgbClr val="FF6600">
              <a:alpha val="2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p:cNvSpPr/>
          <p:nvPr/>
        </p:nvSpPr>
        <p:spPr>
          <a:xfrm>
            <a:off x="4143812" y="4529795"/>
            <a:ext cx="4453300" cy="456657"/>
          </a:xfrm>
          <a:prstGeom prst="rect">
            <a:avLst/>
          </a:prstGeom>
          <a:solidFill>
            <a:srgbClr val="FF6600">
              <a:alpha val="2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Rectangle 20"/>
          <p:cNvSpPr/>
          <p:nvPr/>
        </p:nvSpPr>
        <p:spPr>
          <a:xfrm>
            <a:off x="8011288" y="5517629"/>
            <a:ext cx="538789" cy="157171"/>
          </a:xfrm>
          <a:prstGeom prst="rect">
            <a:avLst/>
          </a:prstGeom>
          <a:solidFill>
            <a:srgbClr val="FF6600">
              <a:alpha val="2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21"/>
          <p:cNvSpPr/>
          <p:nvPr/>
        </p:nvSpPr>
        <p:spPr>
          <a:xfrm>
            <a:off x="6635524" y="5921280"/>
            <a:ext cx="538789" cy="157171"/>
          </a:xfrm>
          <a:prstGeom prst="rect">
            <a:avLst/>
          </a:prstGeom>
          <a:solidFill>
            <a:srgbClr val="FF6600">
              <a:alpha val="2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pic>
        <p:nvPicPr>
          <p:cNvPr id="5" name="Image 4" descr="Capture d’écran 2014-11-19 à 15.51.59.png"/>
          <p:cNvPicPr>
            <a:picLocks noChangeAspect="1"/>
          </p:cNvPicPr>
          <p:nvPr/>
        </p:nvPicPr>
        <p:blipFill>
          <a:blip r:embed="rId5"/>
          <a:stretch>
            <a:fillRect/>
          </a:stretch>
        </p:blipFill>
        <p:spPr>
          <a:xfrm>
            <a:off x="2066340" y="3308464"/>
            <a:ext cx="5105561" cy="2705238"/>
          </a:xfrm>
          <a:prstGeom prst="rect">
            <a:avLst/>
          </a:prstGeom>
        </p:spPr>
      </p:pic>
      <p:sp>
        <p:nvSpPr>
          <p:cNvPr id="9" name="Bulle ronde 8"/>
          <p:cNvSpPr/>
          <p:nvPr/>
        </p:nvSpPr>
        <p:spPr>
          <a:xfrm>
            <a:off x="438977" y="2275026"/>
            <a:ext cx="2116485" cy="1315678"/>
          </a:xfrm>
          <a:prstGeom prst="wedgeEllipseCallout">
            <a:avLst>
              <a:gd name="adj1" fmla="val 83104"/>
              <a:gd name="adj2" fmla="val 59059"/>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Il présente un syndrome dissociatif</a:t>
            </a:r>
            <a:endParaRPr lang="fr-FR" dirty="0">
              <a:solidFill>
                <a:schemeClr val="tx1"/>
              </a:solidFill>
            </a:endParaRPr>
          </a:p>
        </p:txBody>
      </p:sp>
      <p:sp>
        <p:nvSpPr>
          <p:cNvPr id="13" name="Pensées 12"/>
          <p:cNvSpPr/>
          <p:nvPr/>
        </p:nvSpPr>
        <p:spPr>
          <a:xfrm>
            <a:off x="1034723" y="1219201"/>
            <a:ext cx="3182567" cy="1038704"/>
          </a:xfrm>
          <a:prstGeom prst="cloudCallout">
            <a:avLst>
              <a:gd name="adj1" fmla="val 36171"/>
              <a:gd name="adj2" fmla="val 195976"/>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rgbClr val="000000"/>
                </a:solidFill>
              </a:rPr>
              <a:t>Un état de stress aigue dissocié ?</a:t>
            </a:r>
            <a:endParaRPr lang="fr-FR" dirty="0">
              <a:solidFill>
                <a:srgbClr val="000000"/>
              </a:solidFill>
            </a:endParaRPr>
          </a:p>
        </p:txBody>
      </p:sp>
      <p:sp>
        <p:nvSpPr>
          <p:cNvPr id="14" name="Pensées 13"/>
          <p:cNvSpPr/>
          <p:nvPr/>
        </p:nvSpPr>
        <p:spPr>
          <a:xfrm>
            <a:off x="3574508" y="1896794"/>
            <a:ext cx="2163521" cy="1038704"/>
          </a:xfrm>
          <a:prstGeom prst="cloudCallout">
            <a:avLst>
              <a:gd name="adj1" fmla="val 5422"/>
              <a:gd name="adj2" fmla="val 134084"/>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rgbClr val="000000"/>
                </a:solidFill>
              </a:rPr>
              <a:t>Une amnésie dissociative ?</a:t>
            </a:r>
            <a:endParaRPr lang="fr-FR" dirty="0">
              <a:solidFill>
                <a:srgbClr val="000000"/>
              </a:solidFill>
            </a:endParaRPr>
          </a:p>
        </p:txBody>
      </p:sp>
      <p:sp>
        <p:nvSpPr>
          <p:cNvPr id="15" name="Bulle ronde 14"/>
          <p:cNvSpPr/>
          <p:nvPr/>
        </p:nvSpPr>
        <p:spPr>
          <a:xfrm>
            <a:off x="6521911" y="1992786"/>
            <a:ext cx="2498296" cy="1315678"/>
          </a:xfrm>
          <a:prstGeom prst="wedgeEllipseCallout">
            <a:avLst>
              <a:gd name="adj1" fmla="val -37627"/>
              <a:gd name="adj2" fmla="val 93620"/>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NON! Il existe un syndrome de désorganisation</a:t>
            </a:r>
            <a:endParaRPr lang="fr-FR" dirty="0">
              <a:solidFill>
                <a:schemeClr val="tx1"/>
              </a:solidFill>
            </a:endParaRPr>
          </a:p>
        </p:txBody>
      </p:sp>
      <p:sp>
        <p:nvSpPr>
          <p:cNvPr id="16" name="ZoneTexte 15"/>
          <p:cNvSpPr txBox="1"/>
          <p:nvPr/>
        </p:nvSpPr>
        <p:spPr>
          <a:xfrm>
            <a:off x="1787240" y="439037"/>
            <a:ext cx="4846098" cy="461665"/>
          </a:xfrm>
          <a:prstGeom prst="rect">
            <a:avLst/>
          </a:prstGeom>
          <a:noFill/>
        </p:spPr>
        <p:txBody>
          <a:bodyPr wrap="none" rtlCol="0">
            <a:spAutoFit/>
          </a:bodyPr>
          <a:lstStyle/>
          <a:p>
            <a:r>
              <a:rPr lang="fr-FR" sz="2400" dirty="0" smtClean="0">
                <a:solidFill>
                  <a:srgbClr val="EF2E2E"/>
                </a:solidFill>
              </a:rPr>
              <a:t>Un staff clinique actuel en psychiatrie</a:t>
            </a:r>
            <a:endParaRPr lang="fr-FR" sz="2400" dirty="0">
              <a:solidFill>
                <a:srgbClr val="EF2E2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pic>
        <p:nvPicPr>
          <p:cNvPr id="5" name="Image 4" descr="Capture d’écran 2014-11-19 à 15.51.59.png"/>
          <p:cNvPicPr>
            <a:picLocks noChangeAspect="1"/>
          </p:cNvPicPr>
          <p:nvPr/>
        </p:nvPicPr>
        <p:blipFill>
          <a:blip r:embed="rId5"/>
          <a:stretch>
            <a:fillRect/>
          </a:stretch>
        </p:blipFill>
        <p:spPr>
          <a:xfrm>
            <a:off x="2066340" y="3308464"/>
            <a:ext cx="5105561" cy="2705238"/>
          </a:xfrm>
          <a:prstGeom prst="rect">
            <a:avLst/>
          </a:prstGeom>
        </p:spPr>
      </p:pic>
      <p:sp>
        <p:nvSpPr>
          <p:cNvPr id="15" name="Bulle ronde 14"/>
          <p:cNvSpPr/>
          <p:nvPr/>
        </p:nvSpPr>
        <p:spPr>
          <a:xfrm>
            <a:off x="4292274" y="1423993"/>
            <a:ext cx="2879627" cy="1660639"/>
          </a:xfrm>
          <a:prstGeom prst="wedgeEllipseCallout">
            <a:avLst>
              <a:gd name="adj1" fmla="val -6050"/>
              <a:gd name="adj2" fmla="val 95573"/>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Vous n’avez pas lu le référentiel de psychiatrie pendant vos études!!</a:t>
            </a:r>
            <a:endParaRPr lang="fr-FR" dirty="0">
              <a:solidFill>
                <a:schemeClr val="tx1"/>
              </a:solidFill>
            </a:endParaRPr>
          </a:p>
        </p:txBody>
      </p:sp>
      <p:grpSp>
        <p:nvGrpSpPr>
          <p:cNvPr id="20" name="Grouper 19"/>
          <p:cNvGrpSpPr/>
          <p:nvPr/>
        </p:nvGrpSpPr>
        <p:grpSpPr>
          <a:xfrm>
            <a:off x="7171901" y="1796959"/>
            <a:ext cx="1972099" cy="2217098"/>
            <a:chOff x="7171901" y="1796959"/>
            <a:chExt cx="1972099" cy="2217098"/>
          </a:xfrm>
        </p:grpSpPr>
        <p:pic>
          <p:nvPicPr>
            <p:cNvPr id="10" name="Image 9" descr="Capture d’écran 2014-10-08 à 10.20.25.png"/>
            <p:cNvPicPr>
              <a:picLocks noChangeAspect="1"/>
            </p:cNvPicPr>
            <p:nvPr/>
          </p:nvPicPr>
          <p:blipFill>
            <a:blip r:embed="rId6"/>
            <a:stretch>
              <a:fillRect/>
            </a:stretch>
          </p:blipFill>
          <p:spPr>
            <a:xfrm>
              <a:off x="7495349" y="2065033"/>
              <a:ext cx="1335096" cy="1540305"/>
            </a:xfrm>
            <a:prstGeom prst="rect">
              <a:avLst/>
            </a:prstGeom>
          </p:spPr>
        </p:pic>
        <p:sp>
          <p:nvSpPr>
            <p:cNvPr id="11" name="Pensées 10"/>
            <p:cNvSpPr/>
            <p:nvPr/>
          </p:nvSpPr>
          <p:spPr>
            <a:xfrm>
              <a:off x="7171901" y="1796959"/>
              <a:ext cx="1972099" cy="2217098"/>
            </a:xfrm>
            <a:prstGeom prst="cloudCallout">
              <a:avLst>
                <a:gd name="adj1" fmla="val -67716"/>
                <a:gd name="adj2" fmla="val 47802"/>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000000"/>
                </a:solidFill>
              </a:endParaRPr>
            </a:p>
          </p:txBody>
        </p:sp>
      </p:grpSp>
      <p:grpSp>
        <p:nvGrpSpPr>
          <p:cNvPr id="19" name="Grouper 18"/>
          <p:cNvGrpSpPr/>
          <p:nvPr/>
        </p:nvGrpSpPr>
        <p:grpSpPr>
          <a:xfrm>
            <a:off x="572969" y="1949359"/>
            <a:ext cx="3719305" cy="1752818"/>
            <a:chOff x="572969" y="1949359"/>
            <a:chExt cx="3719305" cy="1752818"/>
          </a:xfrm>
        </p:grpSpPr>
        <p:sp>
          <p:nvSpPr>
            <p:cNvPr id="12" name="Pensées 11"/>
            <p:cNvSpPr/>
            <p:nvPr/>
          </p:nvSpPr>
          <p:spPr>
            <a:xfrm>
              <a:off x="2743592" y="2521038"/>
              <a:ext cx="1548682" cy="787426"/>
            </a:xfrm>
            <a:prstGeom prst="cloudCallout">
              <a:avLst>
                <a:gd name="adj1" fmla="val 74260"/>
                <a:gd name="adj2" fmla="val 126119"/>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rgbClr val="000000"/>
                  </a:solidFill>
                </a:rPr>
                <a:t>?</a:t>
              </a:r>
              <a:endParaRPr lang="fr-FR" dirty="0">
                <a:solidFill>
                  <a:srgbClr val="000000"/>
                </a:solidFill>
              </a:endParaRPr>
            </a:p>
          </p:txBody>
        </p:sp>
        <p:sp>
          <p:nvSpPr>
            <p:cNvPr id="16" name="Pensées 15"/>
            <p:cNvSpPr/>
            <p:nvPr/>
          </p:nvSpPr>
          <p:spPr>
            <a:xfrm>
              <a:off x="1194910" y="1949359"/>
              <a:ext cx="1548682" cy="787426"/>
            </a:xfrm>
            <a:prstGeom prst="cloudCallout">
              <a:avLst>
                <a:gd name="adj1" fmla="val 118803"/>
                <a:gd name="adj2" fmla="val 165944"/>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rgbClr val="000000"/>
                  </a:solidFill>
                </a:rPr>
                <a:t>?</a:t>
              </a:r>
              <a:endParaRPr lang="fr-FR" dirty="0">
                <a:solidFill>
                  <a:srgbClr val="000000"/>
                </a:solidFill>
              </a:endParaRPr>
            </a:p>
          </p:txBody>
        </p:sp>
        <p:sp>
          <p:nvSpPr>
            <p:cNvPr id="17" name="Pensées 16"/>
            <p:cNvSpPr/>
            <p:nvPr/>
          </p:nvSpPr>
          <p:spPr>
            <a:xfrm>
              <a:off x="572969" y="2914751"/>
              <a:ext cx="1548682" cy="787426"/>
            </a:xfrm>
            <a:prstGeom prst="cloudCallout">
              <a:avLst>
                <a:gd name="adj1" fmla="val 112729"/>
                <a:gd name="adj2" fmla="val 40493"/>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rgbClr val="000000"/>
                  </a:solidFill>
                </a:rPr>
                <a:t>?</a:t>
              </a:r>
              <a:endParaRPr lang="fr-FR" dirty="0">
                <a:solidFill>
                  <a:srgbClr val="000000"/>
                </a:solidFill>
              </a:endParaRPr>
            </a:p>
          </p:txBody>
        </p:sp>
      </p:grpSp>
      <p:sp>
        <p:nvSpPr>
          <p:cNvPr id="18" name="ZoneTexte 17"/>
          <p:cNvSpPr txBox="1"/>
          <p:nvPr/>
        </p:nvSpPr>
        <p:spPr>
          <a:xfrm>
            <a:off x="1740206" y="439037"/>
            <a:ext cx="5004345" cy="461665"/>
          </a:xfrm>
          <a:prstGeom prst="rect">
            <a:avLst/>
          </a:prstGeom>
          <a:noFill/>
        </p:spPr>
        <p:txBody>
          <a:bodyPr wrap="none" rtlCol="0">
            <a:spAutoFit/>
          </a:bodyPr>
          <a:lstStyle/>
          <a:p>
            <a:r>
              <a:rPr lang="fr-FR" sz="2400" dirty="0" smtClean="0">
                <a:solidFill>
                  <a:srgbClr val="EF2E2E"/>
                </a:solidFill>
              </a:rPr>
              <a:t>La nécessité d’un vocabulaire commun</a:t>
            </a:r>
            <a:endParaRPr lang="fr-FR" sz="2400" dirty="0">
              <a:solidFill>
                <a:srgbClr val="EF2E2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sp>
        <p:nvSpPr>
          <p:cNvPr id="5" name="ZoneTexte 4"/>
          <p:cNvSpPr txBox="1"/>
          <p:nvPr/>
        </p:nvSpPr>
        <p:spPr>
          <a:xfrm>
            <a:off x="1818596" y="439037"/>
            <a:ext cx="4738797" cy="461665"/>
          </a:xfrm>
          <a:prstGeom prst="rect">
            <a:avLst/>
          </a:prstGeom>
          <a:noFill/>
        </p:spPr>
        <p:txBody>
          <a:bodyPr wrap="none" rtlCol="0">
            <a:spAutoFit/>
          </a:bodyPr>
          <a:lstStyle/>
          <a:p>
            <a:r>
              <a:rPr lang="fr-FR" sz="2400" dirty="0" smtClean="0">
                <a:solidFill>
                  <a:srgbClr val="EF2E2E"/>
                </a:solidFill>
              </a:rPr>
              <a:t>Deux logiques: historique et actuelle</a:t>
            </a:r>
            <a:endParaRPr lang="fr-FR" sz="2400" dirty="0">
              <a:solidFill>
                <a:srgbClr val="EF2E2E"/>
              </a:solidFill>
            </a:endParaRPr>
          </a:p>
        </p:txBody>
      </p:sp>
      <p:pic>
        <p:nvPicPr>
          <p:cNvPr id="9" name="Image 8"/>
          <p:cNvPicPr>
            <a:picLocks noChangeAspect="1"/>
          </p:cNvPicPr>
          <p:nvPr/>
        </p:nvPicPr>
        <p:blipFill>
          <a:blip r:embed="rId5"/>
          <a:stretch>
            <a:fillRect/>
          </a:stretch>
        </p:blipFill>
        <p:spPr>
          <a:xfrm>
            <a:off x="423873" y="1612153"/>
            <a:ext cx="1146713" cy="1660636"/>
          </a:xfrm>
          <a:prstGeom prst="rect">
            <a:avLst/>
          </a:prstGeom>
        </p:spPr>
      </p:pic>
      <p:pic>
        <p:nvPicPr>
          <p:cNvPr id="12" name="Image 11"/>
          <p:cNvPicPr>
            <a:picLocks noChangeAspect="1"/>
          </p:cNvPicPr>
          <p:nvPr/>
        </p:nvPicPr>
        <p:blipFill>
          <a:blip r:embed="rId6"/>
          <a:stretch>
            <a:fillRect/>
          </a:stretch>
        </p:blipFill>
        <p:spPr>
          <a:xfrm>
            <a:off x="2057022" y="1596473"/>
            <a:ext cx="2599245" cy="4564724"/>
          </a:xfrm>
          <a:prstGeom prst="rect">
            <a:avLst/>
          </a:prstGeom>
        </p:spPr>
      </p:pic>
      <p:grpSp>
        <p:nvGrpSpPr>
          <p:cNvPr id="19" name="Grouper 18"/>
          <p:cNvGrpSpPr/>
          <p:nvPr/>
        </p:nvGrpSpPr>
        <p:grpSpPr>
          <a:xfrm>
            <a:off x="4656267" y="3257109"/>
            <a:ext cx="2406708" cy="2904088"/>
            <a:chOff x="4656267" y="3257109"/>
            <a:chExt cx="2406708" cy="2904088"/>
          </a:xfrm>
        </p:grpSpPr>
        <p:sp>
          <p:nvSpPr>
            <p:cNvPr id="13" name="Accolade fermante 12"/>
            <p:cNvSpPr/>
            <p:nvPr/>
          </p:nvSpPr>
          <p:spPr>
            <a:xfrm>
              <a:off x="4656267" y="3257109"/>
              <a:ext cx="486008" cy="2904088"/>
            </a:xfrm>
            <a:prstGeom prst="rightBrac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4" name="ZoneTexte 13"/>
            <p:cNvSpPr txBox="1"/>
            <p:nvPr/>
          </p:nvSpPr>
          <p:spPr>
            <a:xfrm>
              <a:off x="5134242" y="4522799"/>
              <a:ext cx="1928733" cy="369332"/>
            </a:xfrm>
            <a:prstGeom prst="rect">
              <a:avLst/>
            </a:prstGeom>
            <a:noFill/>
          </p:spPr>
          <p:txBody>
            <a:bodyPr wrap="none" rtlCol="0">
              <a:spAutoFit/>
            </a:bodyPr>
            <a:lstStyle/>
            <a:p>
              <a:r>
                <a:rPr lang="fr-FR" dirty="0" smtClean="0"/>
                <a:t>Strates historiques</a:t>
              </a:r>
              <a:endParaRPr lang="fr-FR" dirty="0"/>
            </a:p>
          </p:txBody>
        </p:sp>
      </p:grpSp>
      <p:grpSp>
        <p:nvGrpSpPr>
          <p:cNvPr id="20" name="Grouper 19"/>
          <p:cNvGrpSpPr/>
          <p:nvPr/>
        </p:nvGrpSpPr>
        <p:grpSpPr>
          <a:xfrm>
            <a:off x="4141517" y="1788945"/>
            <a:ext cx="2921458" cy="1331357"/>
            <a:chOff x="4141517" y="1788945"/>
            <a:chExt cx="2921458" cy="1331357"/>
          </a:xfrm>
        </p:grpSpPr>
        <p:sp>
          <p:nvSpPr>
            <p:cNvPr id="15" name="ZoneTexte 14"/>
            <p:cNvSpPr txBox="1"/>
            <p:nvPr/>
          </p:nvSpPr>
          <p:spPr>
            <a:xfrm>
              <a:off x="5243988" y="1788945"/>
              <a:ext cx="1818987" cy="923330"/>
            </a:xfrm>
            <a:prstGeom prst="rect">
              <a:avLst/>
            </a:prstGeom>
            <a:noFill/>
          </p:spPr>
          <p:txBody>
            <a:bodyPr wrap="square" rtlCol="0">
              <a:spAutoFit/>
            </a:bodyPr>
            <a:lstStyle/>
            <a:p>
              <a:pPr algn="ctr"/>
              <a:r>
                <a:rPr lang="fr-FR" dirty="0" smtClean="0"/>
                <a:t>Vocabulaire sémiologique et nosographique</a:t>
              </a:r>
              <a:endParaRPr lang="fr-FR" dirty="0"/>
            </a:p>
          </p:txBody>
        </p:sp>
        <p:sp>
          <p:nvSpPr>
            <p:cNvPr id="16" name="Forme libre 15"/>
            <p:cNvSpPr/>
            <p:nvPr/>
          </p:nvSpPr>
          <p:spPr>
            <a:xfrm>
              <a:off x="4141517" y="2163827"/>
              <a:ext cx="1047791" cy="956475"/>
            </a:xfrm>
            <a:custGeom>
              <a:avLst/>
              <a:gdLst>
                <a:gd name="connsiteX0" fmla="*/ 122809 w 1047791"/>
                <a:gd name="connsiteY0" fmla="*/ 956475 h 956475"/>
                <a:gd name="connsiteX1" fmla="*/ 154164 w 1047791"/>
                <a:gd name="connsiteY1" fmla="*/ 172479 h 956475"/>
                <a:gd name="connsiteX2" fmla="*/ 1047791 w 1047791"/>
                <a:gd name="connsiteY2" fmla="*/ 0 h 956475"/>
              </a:gdLst>
              <a:ahLst/>
              <a:cxnLst>
                <a:cxn ang="0">
                  <a:pos x="connsiteX0" y="connsiteY0"/>
                </a:cxn>
                <a:cxn ang="0">
                  <a:pos x="connsiteX1" y="connsiteY1"/>
                </a:cxn>
                <a:cxn ang="0">
                  <a:pos x="connsiteX2" y="connsiteY2"/>
                </a:cxn>
              </a:cxnLst>
              <a:rect l="l" t="t" r="r" b="b"/>
              <a:pathLst>
                <a:path w="1047791" h="956475">
                  <a:moveTo>
                    <a:pt x="122809" y="956475"/>
                  </a:moveTo>
                  <a:cubicBezTo>
                    <a:pt x="61404" y="644183"/>
                    <a:pt x="0" y="331891"/>
                    <a:pt x="154164" y="172479"/>
                  </a:cubicBezTo>
                  <a:cubicBezTo>
                    <a:pt x="308328" y="13067"/>
                    <a:pt x="678059" y="6533"/>
                    <a:pt x="1047791" y="0"/>
                  </a:cubicBezTo>
                </a:path>
              </a:pathLst>
            </a:custGeom>
            <a:ln>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grpSp>
        <p:nvGrpSpPr>
          <p:cNvPr id="21" name="Grouper 20"/>
          <p:cNvGrpSpPr/>
          <p:nvPr/>
        </p:nvGrpSpPr>
        <p:grpSpPr>
          <a:xfrm>
            <a:off x="7078653" y="1606206"/>
            <a:ext cx="2062423" cy="2047213"/>
            <a:chOff x="7078653" y="1606206"/>
            <a:chExt cx="2062423" cy="2047213"/>
          </a:xfrm>
        </p:grpSpPr>
        <p:pic>
          <p:nvPicPr>
            <p:cNvPr id="17" name="Image 16"/>
            <p:cNvPicPr>
              <a:picLocks noChangeAspect="1"/>
            </p:cNvPicPr>
            <p:nvPr/>
          </p:nvPicPr>
          <p:blipFill>
            <a:blip r:embed="rId7"/>
            <a:srcRect l="26307" r="22331"/>
            <a:stretch>
              <a:fillRect/>
            </a:stretch>
          </p:blipFill>
          <p:spPr>
            <a:xfrm>
              <a:off x="7563858" y="1606206"/>
              <a:ext cx="1577218" cy="2047213"/>
            </a:xfrm>
            <a:prstGeom prst="rect">
              <a:avLst/>
            </a:prstGeom>
          </p:spPr>
        </p:pic>
        <p:sp>
          <p:nvSpPr>
            <p:cNvPr id="18" name="Flèche vers la gauche 17"/>
            <p:cNvSpPr/>
            <p:nvPr/>
          </p:nvSpPr>
          <p:spPr>
            <a:xfrm>
              <a:off x="7078653" y="2148147"/>
              <a:ext cx="258496" cy="219519"/>
            </a:xfrm>
            <a:prstGeom prst="lef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pic>
        <p:nvPicPr>
          <p:cNvPr id="9" name="Image 8"/>
          <p:cNvPicPr>
            <a:picLocks noChangeAspect="1"/>
          </p:cNvPicPr>
          <p:nvPr/>
        </p:nvPicPr>
        <p:blipFill>
          <a:blip r:embed="rId5"/>
          <a:stretch>
            <a:fillRect/>
          </a:stretch>
        </p:blipFill>
        <p:spPr>
          <a:xfrm>
            <a:off x="423873" y="1757584"/>
            <a:ext cx="1912100" cy="2769047"/>
          </a:xfrm>
          <a:prstGeom prst="rect">
            <a:avLst/>
          </a:prstGeom>
        </p:spPr>
      </p:pic>
      <p:sp>
        <p:nvSpPr>
          <p:cNvPr id="19" name="ZoneTexte 18"/>
          <p:cNvSpPr txBox="1"/>
          <p:nvPr/>
        </p:nvSpPr>
        <p:spPr>
          <a:xfrm>
            <a:off x="2618174" y="1647824"/>
            <a:ext cx="6322017" cy="4524316"/>
          </a:xfrm>
          <a:prstGeom prst="rect">
            <a:avLst/>
          </a:prstGeom>
          <a:noFill/>
        </p:spPr>
        <p:txBody>
          <a:bodyPr wrap="square" rtlCol="0">
            <a:spAutoFit/>
          </a:bodyPr>
          <a:lstStyle/>
          <a:p>
            <a:r>
              <a:rPr lang="fr-FR" sz="1600" dirty="0" smtClean="0"/>
              <a:t>« De nombreux cliniciens, notamment en France, résistent à l’égard d’une implantation trop radicale de ces classifications dénuées de références étiologiques et psychopathologiques.</a:t>
            </a:r>
          </a:p>
          <a:p>
            <a:endParaRPr lang="fr-FR" sz="1600" dirty="0" smtClean="0"/>
          </a:p>
          <a:p>
            <a:r>
              <a:rPr lang="fr-FR" sz="1600" dirty="0" smtClean="0"/>
              <a:t>Cela explique </a:t>
            </a:r>
            <a:r>
              <a:rPr lang="fr-FR" sz="1600" b="1" dirty="0" smtClean="0">
                <a:solidFill>
                  <a:srgbClr val="FF6600"/>
                </a:solidFill>
              </a:rPr>
              <a:t>la coexistence, dans l’enseignement de la psychiatrie, </a:t>
            </a:r>
            <a:r>
              <a:rPr lang="fr-FR" sz="1600" dirty="0" smtClean="0"/>
              <a:t>de fragments de </a:t>
            </a:r>
            <a:r>
              <a:rPr lang="fr-FR" sz="1600" b="1" dirty="0" smtClean="0">
                <a:solidFill>
                  <a:srgbClr val="FF6600"/>
                </a:solidFill>
              </a:rPr>
              <a:t>la clinique traditionnelle </a:t>
            </a:r>
            <a:r>
              <a:rPr lang="fr-FR" sz="1600" dirty="0" smtClean="0"/>
              <a:t>et de données plus récentes issues de </a:t>
            </a:r>
            <a:r>
              <a:rPr lang="fr-FR" sz="1600" b="1" dirty="0" smtClean="0">
                <a:solidFill>
                  <a:srgbClr val="FF6600"/>
                </a:solidFill>
              </a:rPr>
              <a:t>la « nouvelles cliniques »</a:t>
            </a:r>
            <a:r>
              <a:rPr lang="fr-FR" sz="1600" dirty="0" smtClean="0"/>
              <a:t>.</a:t>
            </a:r>
          </a:p>
          <a:p>
            <a:endParaRPr lang="fr-FR" sz="1600" dirty="0" smtClean="0"/>
          </a:p>
          <a:p>
            <a:r>
              <a:rPr lang="fr-FR" sz="1600" dirty="0" smtClean="0"/>
              <a:t>Ainsi, si certaines catégories de troubles définis selon cette logique ont désormais droit de citer dans la classification adoptée par la plupart des psychiatres français, d’autres restent décrites et enseignées selon la méthode traditionnelle.</a:t>
            </a:r>
          </a:p>
          <a:p>
            <a:endParaRPr lang="fr-FR" sz="1600" dirty="0" smtClean="0"/>
          </a:p>
          <a:p>
            <a:r>
              <a:rPr lang="fr-FR" sz="1600" dirty="0" smtClean="0"/>
              <a:t>Or les classifications ont aussi pour objectif de faciliter l’enseignement. </a:t>
            </a:r>
            <a:r>
              <a:rPr lang="fr-FR" sz="1600" b="1" dirty="0" smtClean="0">
                <a:solidFill>
                  <a:srgbClr val="FF6600"/>
                </a:solidFill>
              </a:rPr>
              <a:t>Celui-ci est rendu difficile par cette juxtaposition de deux logiques classificatoires </a:t>
            </a:r>
            <a:r>
              <a:rPr lang="fr-FR" sz="1600" dirty="0" smtClean="0"/>
              <a:t>et de la possibilité de recourir aussi bien à la classification traditionnelle qu’aux classifications contemporaines pour présenter les troubles mentaux. »</a:t>
            </a:r>
            <a:endParaRPr lang="fr-FR" sz="1600" dirty="0"/>
          </a:p>
        </p:txBody>
      </p:sp>
      <p:sp>
        <p:nvSpPr>
          <p:cNvPr id="20" name="ZoneTexte 19"/>
          <p:cNvSpPr txBox="1"/>
          <p:nvPr/>
        </p:nvSpPr>
        <p:spPr>
          <a:xfrm>
            <a:off x="1818596" y="439037"/>
            <a:ext cx="4738797" cy="461665"/>
          </a:xfrm>
          <a:prstGeom prst="rect">
            <a:avLst/>
          </a:prstGeom>
          <a:noFill/>
        </p:spPr>
        <p:txBody>
          <a:bodyPr wrap="none" rtlCol="0">
            <a:spAutoFit/>
          </a:bodyPr>
          <a:lstStyle/>
          <a:p>
            <a:r>
              <a:rPr lang="fr-FR" sz="2400" dirty="0" smtClean="0">
                <a:solidFill>
                  <a:srgbClr val="EF2E2E"/>
                </a:solidFill>
              </a:rPr>
              <a:t>Deux logiques: historique et actuelle</a:t>
            </a:r>
            <a:endParaRPr lang="fr-FR" sz="2400" dirty="0">
              <a:solidFill>
                <a:srgbClr val="EF2E2E"/>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pic>
        <p:nvPicPr>
          <p:cNvPr id="5" name="Image 4" descr="Capture d’écran 2014-11-19 à 15.51.59.png"/>
          <p:cNvPicPr>
            <a:picLocks noChangeAspect="1"/>
          </p:cNvPicPr>
          <p:nvPr/>
        </p:nvPicPr>
        <p:blipFill>
          <a:blip r:embed="rId5"/>
          <a:srcRect r="38525"/>
          <a:stretch>
            <a:fillRect/>
          </a:stretch>
        </p:blipFill>
        <p:spPr>
          <a:xfrm>
            <a:off x="1501932" y="3308464"/>
            <a:ext cx="3138646" cy="2705238"/>
          </a:xfrm>
          <a:prstGeom prst="rect">
            <a:avLst/>
          </a:prstGeom>
        </p:spPr>
      </p:pic>
      <p:grpSp>
        <p:nvGrpSpPr>
          <p:cNvPr id="3" name="Grouper 18"/>
          <p:cNvGrpSpPr/>
          <p:nvPr/>
        </p:nvGrpSpPr>
        <p:grpSpPr>
          <a:xfrm>
            <a:off x="8561" y="1949359"/>
            <a:ext cx="3719305" cy="1752818"/>
            <a:chOff x="572969" y="1949359"/>
            <a:chExt cx="3719305" cy="1752818"/>
          </a:xfrm>
        </p:grpSpPr>
        <p:sp>
          <p:nvSpPr>
            <p:cNvPr id="12" name="Pensées 11"/>
            <p:cNvSpPr/>
            <p:nvPr/>
          </p:nvSpPr>
          <p:spPr>
            <a:xfrm>
              <a:off x="2743592" y="2521038"/>
              <a:ext cx="1548682" cy="787426"/>
            </a:xfrm>
            <a:prstGeom prst="cloudCallout">
              <a:avLst>
                <a:gd name="adj1" fmla="val 74260"/>
                <a:gd name="adj2" fmla="val 126119"/>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rgbClr val="000000"/>
                  </a:solidFill>
                </a:rPr>
                <a:t>?</a:t>
              </a:r>
              <a:endParaRPr lang="fr-FR" dirty="0">
                <a:solidFill>
                  <a:srgbClr val="000000"/>
                </a:solidFill>
              </a:endParaRPr>
            </a:p>
          </p:txBody>
        </p:sp>
        <p:sp>
          <p:nvSpPr>
            <p:cNvPr id="16" name="Pensées 15"/>
            <p:cNvSpPr/>
            <p:nvPr/>
          </p:nvSpPr>
          <p:spPr>
            <a:xfrm>
              <a:off x="1194910" y="1949359"/>
              <a:ext cx="1548682" cy="787426"/>
            </a:xfrm>
            <a:prstGeom prst="cloudCallout">
              <a:avLst>
                <a:gd name="adj1" fmla="val 118803"/>
                <a:gd name="adj2" fmla="val 165944"/>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rgbClr val="000000"/>
                  </a:solidFill>
                </a:rPr>
                <a:t>?</a:t>
              </a:r>
              <a:endParaRPr lang="fr-FR" dirty="0">
                <a:solidFill>
                  <a:srgbClr val="000000"/>
                </a:solidFill>
              </a:endParaRPr>
            </a:p>
          </p:txBody>
        </p:sp>
        <p:sp>
          <p:nvSpPr>
            <p:cNvPr id="17" name="Pensées 16"/>
            <p:cNvSpPr/>
            <p:nvPr/>
          </p:nvSpPr>
          <p:spPr>
            <a:xfrm>
              <a:off x="572969" y="2914751"/>
              <a:ext cx="1548682" cy="787426"/>
            </a:xfrm>
            <a:prstGeom prst="cloudCallout">
              <a:avLst>
                <a:gd name="adj1" fmla="val 112729"/>
                <a:gd name="adj2" fmla="val 40493"/>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rgbClr val="000000"/>
                  </a:solidFill>
                </a:rPr>
                <a:t>?</a:t>
              </a:r>
              <a:endParaRPr lang="fr-FR" dirty="0">
                <a:solidFill>
                  <a:srgbClr val="000000"/>
                </a:solidFill>
              </a:endParaRPr>
            </a:p>
          </p:txBody>
        </p:sp>
      </p:grpSp>
      <p:sp>
        <p:nvSpPr>
          <p:cNvPr id="18" name="ZoneTexte 17"/>
          <p:cNvSpPr txBox="1"/>
          <p:nvPr/>
        </p:nvSpPr>
        <p:spPr>
          <a:xfrm>
            <a:off x="2085122" y="439037"/>
            <a:ext cx="4411634" cy="461665"/>
          </a:xfrm>
          <a:prstGeom prst="rect">
            <a:avLst/>
          </a:prstGeom>
          <a:noFill/>
        </p:spPr>
        <p:txBody>
          <a:bodyPr wrap="none" rtlCol="0">
            <a:spAutoFit/>
          </a:bodyPr>
          <a:lstStyle/>
          <a:p>
            <a:r>
              <a:rPr lang="fr-FR" sz="2400" dirty="0" smtClean="0">
                <a:solidFill>
                  <a:srgbClr val="EF2E2E"/>
                </a:solidFill>
              </a:rPr>
              <a:t>Le syndrome dissociatif dissociant</a:t>
            </a:r>
            <a:endParaRPr lang="fr-FR" sz="2400" dirty="0">
              <a:solidFill>
                <a:srgbClr val="EF2E2E"/>
              </a:solidFill>
            </a:endParaRPr>
          </a:p>
        </p:txBody>
      </p:sp>
      <p:sp>
        <p:nvSpPr>
          <p:cNvPr id="19" name="ZoneTexte 18"/>
          <p:cNvSpPr txBox="1"/>
          <p:nvPr/>
        </p:nvSpPr>
        <p:spPr>
          <a:xfrm>
            <a:off x="5299052" y="1920828"/>
            <a:ext cx="3844949" cy="4462761"/>
          </a:xfrm>
          <a:prstGeom prst="rect">
            <a:avLst/>
          </a:prstGeom>
          <a:noFill/>
        </p:spPr>
        <p:txBody>
          <a:bodyPr wrap="square" rtlCol="0">
            <a:spAutoFit/>
          </a:bodyPr>
          <a:lstStyle/>
          <a:p>
            <a:r>
              <a:rPr lang="fr-FR" dirty="0" smtClean="0"/>
              <a:t>L’étudiant en médecine dissocié</a:t>
            </a:r>
          </a:p>
          <a:p>
            <a:endParaRPr lang="fr-FR" dirty="0" smtClean="0"/>
          </a:p>
          <a:p>
            <a:r>
              <a:rPr lang="fr-FR" dirty="0" smtClean="0"/>
              <a:t>« L’enseignement doit aider l’étudiant à organiser sa mémoire sémantique</a:t>
            </a:r>
          </a:p>
          <a:p>
            <a:endParaRPr lang="fr-FR" dirty="0" smtClean="0"/>
          </a:p>
          <a:p>
            <a:r>
              <a:rPr lang="fr-FR" dirty="0" smtClean="0"/>
              <a:t>Les enseignants des différentes disciplines doivent </a:t>
            </a:r>
            <a:r>
              <a:rPr lang="fr-FR" b="1" dirty="0" smtClean="0">
                <a:solidFill>
                  <a:srgbClr val="FF6600"/>
                </a:solidFill>
              </a:rPr>
              <a:t>utiliser les mêmes concepts et les désigner par les mêmes mots, partager les mêmes schémas</a:t>
            </a:r>
            <a:r>
              <a:rPr lang="fr-FR" dirty="0" smtClean="0"/>
              <a:t>,</a:t>
            </a:r>
          </a:p>
          <a:p>
            <a:endParaRPr lang="fr-FR" dirty="0" smtClean="0"/>
          </a:p>
          <a:p>
            <a:r>
              <a:rPr lang="fr-FR" b="1" dirty="0" smtClean="0">
                <a:solidFill>
                  <a:srgbClr val="FF6600"/>
                </a:solidFill>
              </a:rPr>
              <a:t>Là où des conceptions différentes sont possibles ils doivent s’en expliquer</a:t>
            </a:r>
            <a:r>
              <a:rPr lang="fr-FR" dirty="0" smtClean="0"/>
              <a:t> »</a:t>
            </a:r>
          </a:p>
          <a:p>
            <a:endParaRPr lang="fr-FR" dirty="0" smtClean="0"/>
          </a:p>
          <a:p>
            <a:pPr algn="r"/>
            <a:r>
              <a:rPr lang="fr-FR" sz="1600" dirty="0" smtClean="0"/>
              <a:t>Quinton, DU pédagogie</a:t>
            </a:r>
          </a:p>
          <a:p>
            <a:pPr algn="r"/>
            <a:r>
              <a:rPr lang="fr-FR" sz="1600" dirty="0" smtClean="0"/>
              <a:t>Document d’enseignement, Bordeaux</a:t>
            </a:r>
            <a:endParaRPr lang="fr-F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sp>
        <p:nvSpPr>
          <p:cNvPr id="5" name="ZoneTexte 4"/>
          <p:cNvSpPr txBox="1"/>
          <p:nvPr/>
        </p:nvSpPr>
        <p:spPr>
          <a:xfrm>
            <a:off x="2618174" y="439037"/>
            <a:ext cx="2468945" cy="461665"/>
          </a:xfrm>
          <a:prstGeom prst="rect">
            <a:avLst/>
          </a:prstGeom>
          <a:noFill/>
        </p:spPr>
        <p:txBody>
          <a:bodyPr wrap="none" rtlCol="0">
            <a:spAutoFit/>
          </a:bodyPr>
          <a:lstStyle/>
          <a:p>
            <a:r>
              <a:rPr lang="fr-FR" sz="2400" dirty="0" smtClean="0">
                <a:solidFill>
                  <a:srgbClr val="EF2E2E"/>
                </a:solidFill>
              </a:rPr>
              <a:t>En terre étrangère</a:t>
            </a:r>
            <a:endParaRPr lang="fr-FR" sz="2400" dirty="0">
              <a:solidFill>
                <a:srgbClr val="EF2E2E"/>
              </a:solidFill>
            </a:endParaRPr>
          </a:p>
        </p:txBody>
      </p:sp>
      <p:pic>
        <p:nvPicPr>
          <p:cNvPr id="9" name="Image 8"/>
          <p:cNvPicPr>
            <a:picLocks noChangeAspect="1"/>
          </p:cNvPicPr>
          <p:nvPr/>
        </p:nvPicPr>
        <p:blipFill>
          <a:blip r:embed="rId5"/>
          <a:stretch>
            <a:fillRect/>
          </a:stretch>
        </p:blipFill>
        <p:spPr>
          <a:xfrm>
            <a:off x="612436" y="1566592"/>
            <a:ext cx="3168857" cy="4702175"/>
          </a:xfrm>
          <a:prstGeom prst="rect">
            <a:avLst/>
          </a:prstGeom>
        </p:spPr>
      </p:pic>
      <p:graphicFrame>
        <p:nvGraphicFramePr>
          <p:cNvPr id="10" name="Tableau 9"/>
          <p:cNvGraphicFramePr>
            <a:graphicFrameLocks noGrp="1"/>
          </p:cNvGraphicFramePr>
          <p:nvPr/>
        </p:nvGraphicFramePr>
        <p:xfrm>
          <a:off x="4088254" y="1566591"/>
          <a:ext cx="4976362" cy="4702176"/>
        </p:xfrm>
        <a:graphic>
          <a:graphicData uri="http://schemas.openxmlformats.org/drawingml/2006/table">
            <a:tbl>
              <a:tblPr firstRow="1" bandRow="1">
                <a:tableStyleId>{5C22544A-7EE6-4342-B048-85BDC9FD1C3A}</a:tableStyleId>
              </a:tblPr>
              <a:tblGrid>
                <a:gridCol w="1706749"/>
                <a:gridCol w="3269613"/>
              </a:tblGrid>
              <a:tr h="376777">
                <a:tc>
                  <a:txBody>
                    <a:bodyPr/>
                    <a:lstStyle/>
                    <a:p>
                      <a:r>
                        <a:rPr lang="fr-FR" dirty="0" smtClean="0">
                          <a:solidFill>
                            <a:srgbClr val="FF6600"/>
                          </a:solidFill>
                        </a:rPr>
                        <a:t>Termes confus</a:t>
                      </a:r>
                      <a:endParaRPr lang="fr-FR" dirty="0">
                        <a:solidFill>
                          <a:srgbClr val="FF6600"/>
                        </a:solidFill>
                      </a:endParaRP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dirty="0" smtClean="0">
                          <a:solidFill>
                            <a:srgbClr val="FF6600"/>
                          </a:solidFill>
                        </a:rPr>
                        <a:t>Termes actuels</a:t>
                      </a:r>
                      <a:endParaRPr lang="fr-FR" dirty="0">
                        <a:solidFill>
                          <a:srgbClr val="FF6600"/>
                        </a:solidFill>
                      </a:endParaRP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659360">
                <a:tc>
                  <a:txBody>
                    <a:bodyPr/>
                    <a:lstStyle/>
                    <a:p>
                      <a:r>
                        <a:rPr lang="fr-FR" dirty="0" err="1" smtClean="0"/>
                        <a:t>Sd</a:t>
                      </a:r>
                      <a:r>
                        <a:rPr lang="fr-FR" baseline="0" dirty="0" smtClean="0"/>
                        <a:t> dissociatif</a:t>
                      </a:r>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r-FR" dirty="0" err="1" smtClean="0"/>
                        <a:t>Sd</a:t>
                      </a:r>
                      <a:r>
                        <a:rPr lang="fr-FR" dirty="0" smtClean="0"/>
                        <a:t> désorganisation / déréalisation</a:t>
                      </a:r>
                      <a:r>
                        <a:rPr lang="fr-FR" baseline="0" dirty="0" smtClean="0"/>
                        <a:t> dépersonnalisation</a:t>
                      </a:r>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659360">
                <a:tc>
                  <a:txBody>
                    <a:bodyPr/>
                    <a:lstStyle/>
                    <a:p>
                      <a:r>
                        <a:rPr lang="fr-FR" dirty="0" smtClean="0"/>
                        <a:t>Dépression atypique</a:t>
                      </a:r>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FR" dirty="0" smtClean="0"/>
                        <a:t>EDC</a:t>
                      </a:r>
                      <a:r>
                        <a:rPr lang="fr-FR" baseline="0" dirty="0" smtClean="0"/>
                        <a:t> avec ct atypiques / </a:t>
                      </a:r>
                    </a:p>
                    <a:p>
                      <a:r>
                        <a:rPr lang="fr-FR" baseline="0" dirty="0" smtClean="0"/>
                        <a:t>avec ct psychotique</a:t>
                      </a:r>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59360">
                <a:tc>
                  <a:txBody>
                    <a:bodyPr/>
                    <a:lstStyle/>
                    <a:p>
                      <a:r>
                        <a:rPr lang="fr-FR" dirty="0" smtClean="0"/>
                        <a:t>Mélancolie</a:t>
                      </a:r>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FR" dirty="0" smtClean="0"/>
                        <a:t>EDC avec ct </a:t>
                      </a:r>
                      <a:r>
                        <a:rPr lang="fr-FR" baseline="0" dirty="0" smtClean="0"/>
                        <a:t>psychotiques / </a:t>
                      </a:r>
                    </a:p>
                    <a:p>
                      <a:r>
                        <a:rPr lang="fr-FR" baseline="0" dirty="0" smtClean="0"/>
                        <a:t>avec ct mélancoliques</a:t>
                      </a:r>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59360">
                <a:tc>
                  <a:txBody>
                    <a:bodyPr/>
                    <a:lstStyle/>
                    <a:p>
                      <a:r>
                        <a:rPr lang="fr-FR" dirty="0" smtClean="0"/>
                        <a:t>Paranoïa</a:t>
                      </a:r>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FR" dirty="0" err="1" smtClean="0"/>
                        <a:t>Tbl</a:t>
                      </a:r>
                      <a:r>
                        <a:rPr lang="fr-FR" dirty="0" smtClean="0"/>
                        <a:t> délirant avec idée</a:t>
                      </a:r>
                      <a:r>
                        <a:rPr lang="fr-FR" baseline="0" dirty="0" smtClean="0"/>
                        <a:t> de persécution</a:t>
                      </a:r>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59360">
                <a:tc>
                  <a:txBody>
                    <a:bodyPr/>
                    <a:lstStyle/>
                    <a:p>
                      <a:r>
                        <a:rPr lang="fr-FR" dirty="0" smtClean="0"/>
                        <a:t>PHC</a:t>
                      </a:r>
                      <a:endParaRPr lang="fr-FR"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dirty="0" err="1" smtClean="0"/>
                        <a:t>Tbl</a:t>
                      </a:r>
                      <a:r>
                        <a:rPr lang="fr-FR" dirty="0" smtClean="0"/>
                        <a:t> délirant / </a:t>
                      </a:r>
                    </a:p>
                    <a:p>
                      <a:r>
                        <a:rPr lang="fr-FR" dirty="0" smtClean="0"/>
                        <a:t>Schizophrénie à début tardive</a:t>
                      </a:r>
                      <a:endParaRPr lang="fr-FR"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81168">
                <a:tc>
                  <a:txBody>
                    <a:bodyPr/>
                    <a:lstStyle/>
                    <a:p>
                      <a:r>
                        <a:rPr lang="fr-FR" dirty="0" smtClean="0"/>
                        <a:t>BDA</a:t>
                      </a:r>
                      <a:endParaRPr lang="fr-FR"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dirty="0" smtClean="0"/>
                        <a:t>EPB /</a:t>
                      </a:r>
                      <a:r>
                        <a:rPr lang="fr-FR" baseline="0" dirty="0" smtClean="0"/>
                        <a:t> EM avec ct psychotiques</a:t>
                      </a:r>
                      <a:endParaRPr lang="fr-FR"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47431">
                <a:tc>
                  <a:txBody>
                    <a:bodyPr/>
                    <a:lstStyle/>
                    <a:p>
                      <a:r>
                        <a:rPr lang="fr-FR" dirty="0" smtClean="0"/>
                        <a:t>Hystérie</a:t>
                      </a:r>
                      <a:endParaRPr lang="fr-FR" dirty="0"/>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dirty="0" err="1" smtClean="0"/>
                        <a:t>Tbl</a:t>
                      </a:r>
                      <a:r>
                        <a:rPr lang="fr-FR" dirty="0" smtClean="0"/>
                        <a:t> somatoformes</a:t>
                      </a:r>
                      <a:endParaRPr lang="fr-FR" dirty="0"/>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pic>
        <p:nvPicPr>
          <p:cNvPr id="5" name="Image 4" descr="Capture d’écran 2014-11-19 à 16.09.55.png"/>
          <p:cNvPicPr>
            <a:picLocks noChangeAspect="1"/>
          </p:cNvPicPr>
          <p:nvPr/>
        </p:nvPicPr>
        <p:blipFill>
          <a:blip r:embed="rId5"/>
          <a:srcRect l="13408" t="21367"/>
          <a:stretch>
            <a:fillRect/>
          </a:stretch>
        </p:blipFill>
        <p:spPr>
          <a:xfrm>
            <a:off x="3959708" y="1565113"/>
            <a:ext cx="4824045" cy="2041266"/>
          </a:xfrm>
          <a:prstGeom prst="rect">
            <a:avLst/>
          </a:prstGeom>
        </p:spPr>
      </p:pic>
      <p:sp>
        <p:nvSpPr>
          <p:cNvPr id="9" name="ZoneTexte 8"/>
          <p:cNvSpPr txBox="1"/>
          <p:nvPr/>
        </p:nvSpPr>
        <p:spPr>
          <a:xfrm>
            <a:off x="2288936" y="439037"/>
            <a:ext cx="3816670" cy="461665"/>
          </a:xfrm>
          <a:prstGeom prst="rect">
            <a:avLst/>
          </a:prstGeom>
          <a:noFill/>
        </p:spPr>
        <p:txBody>
          <a:bodyPr wrap="none" rtlCol="0">
            <a:spAutoFit/>
          </a:bodyPr>
          <a:lstStyle/>
          <a:p>
            <a:r>
              <a:rPr lang="fr-FR" sz="2400" dirty="0" smtClean="0">
                <a:solidFill>
                  <a:srgbClr val="EF2E2E"/>
                </a:solidFill>
              </a:rPr>
              <a:t>Nécessité d’une cartographie</a:t>
            </a:r>
            <a:endParaRPr lang="fr-FR" sz="2400" dirty="0">
              <a:solidFill>
                <a:srgbClr val="EF2E2E"/>
              </a:solidFill>
            </a:endParaRPr>
          </a:p>
        </p:txBody>
      </p:sp>
      <p:pic>
        <p:nvPicPr>
          <p:cNvPr id="10" name="Image 9"/>
          <p:cNvPicPr>
            <a:picLocks noChangeAspect="1"/>
          </p:cNvPicPr>
          <p:nvPr/>
        </p:nvPicPr>
        <p:blipFill>
          <a:blip r:embed="rId6"/>
          <a:srcRect r="44210"/>
          <a:stretch>
            <a:fillRect/>
          </a:stretch>
        </p:blipFill>
        <p:spPr>
          <a:xfrm>
            <a:off x="637604" y="1565113"/>
            <a:ext cx="3097712" cy="4703653"/>
          </a:xfrm>
          <a:prstGeom prst="rect">
            <a:avLst/>
          </a:prstGeom>
        </p:spPr>
      </p:pic>
      <p:pic>
        <p:nvPicPr>
          <p:cNvPr id="11" name="Image 10" descr="Capture d’écran 2014-11-19 à 16.41.47.png"/>
          <p:cNvPicPr>
            <a:picLocks noChangeAspect="1"/>
          </p:cNvPicPr>
          <p:nvPr/>
        </p:nvPicPr>
        <p:blipFill>
          <a:blip r:embed="rId7"/>
          <a:stretch>
            <a:fillRect/>
          </a:stretch>
        </p:blipFill>
        <p:spPr>
          <a:xfrm>
            <a:off x="6913852" y="3798870"/>
            <a:ext cx="1869901" cy="2315378"/>
          </a:xfrm>
          <a:prstGeom prst="rect">
            <a:avLst/>
          </a:prstGeom>
        </p:spPr>
      </p:pic>
      <p:grpSp>
        <p:nvGrpSpPr>
          <p:cNvPr id="14" name="Grouper 13"/>
          <p:cNvGrpSpPr/>
          <p:nvPr/>
        </p:nvGrpSpPr>
        <p:grpSpPr>
          <a:xfrm>
            <a:off x="4135296" y="3798871"/>
            <a:ext cx="2581487" cy="2315377"/>
            <a:chOff x="4135296" y="3798871"/>
            <a:chExt cx="2581487" cy="2315377"/>
          </a:xfrm>
        </p:grpSpPr>
        <p:pic>
          <p:nvPicPr>
            <p:cNvPr id="12" name="Image 11" descr="Capture d’écran 2014-11-19 à 16.43.13.png"/>
            <p:cNvPicPr>
              <a:picLocks noChangeAspect="1"/>
            </p:cNvPicPr>
            <p:nvPr/>
          </p:nvPicPr>
          <p:blipFill>
            <a:blip r:embed="rId8"/>
            <a:stretch>
              <a:fillRect/>
            </a:stretch>
          </p:blipFill>
          <p:spPr>
            <a:xfrm>
              <a:off x="4135296" y="3798871"/>
              <a:ext cx="1579868" cy="1151535"/>
            </a:xfrm>
            <a:prstGeom prst="rect">
              <a:avLst/>
            </a:prstGeom>
          </p:spPr>
        </p:pic>
        <p:pic>
          <p:nvPicPr>
            <p:cNvPr id="13" name="Image 12" descr="Capture d’écran 2014-11-19 à 16.42.48.png"/>
            <p:cNvPicPr>
              <a:picLocks noChangeAspect="1"/>
            </p:cNvPicPr>
            <p:nvPr/>
          </p:nvPicPr>
          <p:blipFill>
            <a:blip r:embed="rId9"/>
            <a:stretch>
              <a:fillRect/>
            </a:stretch>
          </p:blipFill>
          <p:spPr>
            <a:xfrm>
              <a:off x="5142275" y="4976010"/>
              <a:ext cx="1574508" cy="113823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019041" y="2344965"/>
            <a:ext cx="7290115" cy="1143000"/>
          </a:xfrm>
        </p:spPr>
        <p:txBody>
          <a:bodyPr>
            <a:noAutofit/>
          </a:bodyPr>
          <a:lstStyle/>
          <a:p>
            <a:r>
              <a:rPr lang="fr-FR" sz="3200" dirty="0" smtClean="0">
                <a:solidFill>
                  <a:srgbClr val="018638"/>
                </a:solidFill>
              </a:rPr>
              <a:t>Sémiologie moderne et diagnostics psychiatriques : </a:t>
            </a:r>
            <a:br>
              <a:rPr lang="fr-FR" sz="3200" dirty="0" smtClean="0">
                <a:solidFill>
                  <a:srgbClr val="018638"/>
                </a:solidFill>
              </a:rPr>
            </a:br>
            <a:r>
              <a:rPr lang="fr-FR" sz="3200" dirty="0" smtClean="0">
                <a:solidFill>
                  <a:srgbClr val="018638"/>
                </a:solidFill>
              </a:rPr>
              <a:t>un couple inséparable ! </a:t>
            </a:r>
          </a:p>
        </p:txBody>
      </p:sp>
      <p:sp>
        <p:nvSpPr>
          <p:cNvPr id="12" name="ZoneTexte 11"/>
          <p:cNvSpPr txBox="1"/>
          <p:nvPr/>
        </p:nvSpPr>
        <p:spPr>
          <a:xfrm>
            <a:off x="6568957" y="5864286"/>
            <a:ext cx="2571136" cy="461665"/>
          </a:xfrm>
          <a:prstGeom prst="rect">
            <a:avLst/>
          </a:prstGeom>
          <a:noFill/>
        </p:spPr>
        <p:txBody>
          <a:bodyPr wrap="square" rtlCol="0">
            <a:spAutoFit/>
          </a:bodyPr>
          <a:lstStyle/>
          <a:p>
            <a:r>
              <a:rPr lang="fr-FR" sz="2400" b="1" dirty="0" err="1" smtClean="0">
                <a:solidFill>
                  <a:srgbClr val="FF6600"/>
                </a:solidFill>
              </a:rPr>
              <a:t>www.asso-aesp.fr</a:t>
            </a:r>
            <a:endParaRPr lang="fr-FR" sz="2000" dirty="0" smtClean="0">
              <a:solidFill>
                <a:srgbClr val="FF6600"/>
              </a:solidFill>
            </a:endParaRPr>
          </a:p>
        </p:txBody>
      </p:sp>
      <p:sp>
        <p:nvSpPr>
          <p:cNvPr id="16" name="Rectangle 15"/>
          <p:cNvSpPr/>
          <p:nvPr/>
        </p:nvSpPr>
        <p:spPr>
          <a:xfrm>
            <a:off x="-31356" y="4280616"/>
            <a:ext cx="9180000" cy="329278"/>
          </a:xfrm>
          <a:prstGeom prst="rect">
            <a:avLst/>
          </a:prstGeom>
          <a:solidFill>
            <a:srgbClr val="FF66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31356" y="6544402"/>
            <a:ext cx="9216000" cy="329278"/>
          </a:xfrm>
          <a:prstGeom prst="rect">
            <a:avLst/>
          </a:prstGeom>
          <a:solidFill>
            <a:srgbClr val="FF66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5" name="Image 14" descr="Logo_w_bis.jpg"/>
          <p:cNvPicPr>
            <a:picLocks noChangeAspect="1"/>
          </p:cNvPicPr>
          <p:nvPr/>
        </p:nvPicPr>
        <p:blipFill>
          <a:blip r:embed="rId3"/>
          <a:stretch>
            <a:fillRect/>
          </a:stretch>
        </p:blipFill>
        <p:spPr>
          <a:xfrm>
            <a:off x="62713" y="4641255"/>
            <a:ext cx="4061327" cy="1874872"/>
          </a:xfrm>
          <a:prstGeom prst="rect">
            <a:avLst/>
          </a:prstGeom>
        </p:spPr>
      </p:pic>
      <p:pic>
        <p:nvPicPr>
          <p:cNvPr id="8" name="Image 7" descr="Capture d’écran 2014-11-19 à 15.27.46.png"/>
          <p:cNvPicPr>
            <a:picLocks noChangeAspect="1"/>
          </p:cNvPicPr>
          <p:nvPr/>
        </p:nvPicPr>
        <p:blipFill>
          <a:blip r:embed="rId4"/>
          <a:srcRect b="9196"/>
          <a:stretch>
            <a:fillRect/>
          </a:stretch>
        </p:blipFill>
        <p:spPr>
          <a:xfrm>
            <a:off x="-78390" y="-15680"/>
            <a:ext cx="9316226" cy="176828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pic>
        <p:nvPicPr>
          <p:cNvPr id="13" name="Image 12" descr="Capture d’écran 2014-10-08 à 10.20.25.png"/>
          <p:cNvPicPr>
            <a:picLocks noChangeAspect="1"/>
          </p:cNvPicPr>
          <p:nvPr/>
        </p:nvPicPr>
        <p:blipFill>
          <a:blip r:embed="rId5"/>
          <a:stretch>
            <a:fillRect/>
          </a:stretch>
        </p:blipFill>
        <p:spPr>
          <a:xfrm>
            <a:off x="565820" y="2136225"/>
            <a:ext cx="1707442" cy="1969882"/>
          </a:xfrm>
          <a:prstGeom prst="rect">
            <a:avLst/>
          </a:prstGeom>
        </p:spPr>
      </p:pic>
      <p:pic>
        <p:nvPicPr>
          <p:cNvPr id="14" name="Image 13" descr="Capture d’écran 2014-11-22 à 16.59.52.png"/>
          <p:cNvPicPr>
            <a:picLocks noChangeAspect="1"/>
          </p:cNvPicPr>
          <p:nvPr/>
        </p:nvPicPr>
        <p:blipFill>
          <a:blip r:embed="rId6"/>
          <a:stretch>
            <a:fillRect/>
          </a:stretch>
        </p:blipFill>
        <p:spPr>
          <a:xfrm>
            <a:off x="1989514" y="4631667"/>
            <a:ext cx="6896100" cy="444500"/>
          </a:xfrm>
          <a:prstGeom prst="rect">
            <a:avLst/>
          </a:prstGeom>
        </p:spPr>
      </p:pic>
      <p:pic>
        <p:nvPicPr>
          <p:cNvPr id="15" name="Image 14" descr="Capture d’écran 2014-11-22 à 16.59.41.png"/>
          <p:cNvPicPr>
            <a:picLocks noChangeAspect="1"/>
          </p:cNvPicPr>
          <p:nvPr/>
        </p:nvPicPr>
        <p:blipFill>
          <a:blip r:embed="rId7"/>
          <a:stretch>
            <a:fillRect/>
          </a:stretch>
        </p:blipFill>
        <p:spPr>
          <a:xfrm>
            <a:off x="4298270" y="2015401"/>
            <a:ext cx="4641921" cy="2090706"/>
          </a:xfrm>
          <a:prstGeom prst="rect">
            <a:avLst/>
          </a:prstGeom>
        </p:spPr>
      </p:pic>
      <p:pic>
        <p:nvPicPr>
          <p:cNvPr id="20" name="Image 19" descr="Capture d’écran 2014-11-22 à 16.59.30.png"/>
          <p:cNvPicPr>
            <a:picLocks noChangeAspect="1"/>
          </p:cNvPicPr>
          <p:nvPr/>
        </p:nvPicPr>
        <p:blipFill>
          <a:blip r:embed="rId8"/>
          <a:stretch>
            <a:fillRect/>
          </a:stretch>
        </p:blipFill>
        <p:spPr>
          <a:xfrm>
            <a:off x="3437314" y="3906147"/>
            <a:ext cx="5448300" cy="660400"/>
          </a:xfrm>
          <a:prstGeom prst="rect">
            <a:avLst/>
          </a:prstGeom>
        </p:spPr>
      </p:pic>
      <p:sp>
        <p:nvSpPr>
          <p:cNvPr id="21" name="Rectangle 20"/>
          <p:cNvSpPr/>
          <p:nvPr/>
        </p:nvSpPr>
        <p:spPr>
          <a:xfrm>
            <a:off x="4200584" y="4354905"/>
            <a:ext cx="4619906" cy="3093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21"/>
          <p:cNvSpPr/>
          <p:nvPr/>
        </p:nvSpPr>
        <p:spPr>
          <a:xfrm>
            <a:off x="1693256" y="4631667"/>
            <a:ext cx="2330109" cy="21164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22"/>
          <p:cNvSpPr/>
          <p:nvPr/>
        </p:nvSpPr>
        <p:spPr>
          <a:xfrm>
            <a:off x="6960421" y="4857328"/>
            <a:ext cx="2330109" cy="21164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ZoneTexte 23"/>
          <p:cNvSpPr txBox="1"/>
          <p:nvPr/>
        </p:nvSpPr>
        <p:spPr>
          <a:xfrm>
            <a:off x="1944020" y="439037"/>
            <a:ext cx="4657946" cy="461665"/>
          </a:xfrm>
          <a:prstGeom prst="rect">
            <a:avLst/>
          </a:prstGeom>
          <a:noFill/>
        </p:spPr>
        <p:txBody>
          <a:bodyPr wrap="none" rtlCol="0">
            <a:spAutoFit/>
          </a:bodyPr>
          <a:lstStyle/>
          <a:p>
            <a:r>
              <a:rPr lang="fr-FR" sz="2400" dirty="0" smtClean="0">
                <a:solidFill>
                  <a:srgbClr val="EF2E2E"/>
                </a:solidFill>
              </a:rPr>
              <a:t>Nécessité d’un vocabulaire commun</a:t>
            </a:r>
            <a:endParaRPr lang="fr-FR" sz="2400" dirty="0">
              <a:solidFill>
                <a:srgbClr val="EF2E2E"/>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pic>
        <p:nvPicPr>
          <p:cNvPr id="5" name="Image 4" descr="Capture d’écran 2014-11-19 à 15.51.59.png"/>
          <p:cNvPicPr>
            <a:picLocks noChangeAspect="1"/>
          </p:cNvPicPr>
          <p:nvPr/>
        </p:nvPicPr>
        <p:blipFill>
          <a:blip r:embed="rId5"/>
          <a:srcRect r="38525"/>
          <a:stretch>
            <a:fillRect/>
          </a:stretch>
        </p:blipFill>
        <p:spPr>
          <a:xfrm>
            <a:off x="1501932" y="3308464"/>
            <a:ext cx="3138646" cy="2705238"/>
          </a:xfrm>
          <a:prstGeom prst="rect">
            <a:avLst/>
          </a:prstGeom>
        </p:spPr>
      </p:pic>
      <p:grpSp>
        <p:nvGrpSpPr>
          <p:cNvPr id="2" name="Grouper 18"/>
          <p:cNvGrpSpPr/>
          <p:nvPr/>
        </p:nvGrpSpPr>
        <p:grpSpPr>
          <a:xfrm>
            <a:off x="8561" y="1949359"/>
            <a:ext cx="3719305" cy="1752818"/>
            <a:chOff x="572969" y="1949359"/>
            <a:chExt cx="3719305" cy="1752818"/>
          </a:xfrm>
        </p:grpSpPr>
        <p:sp>
          <p:nvSpPr>
            <p:cNvPr id="12" name="Pensées 11"/>
            <p:cNvSpPr/>
            <p:nvPr/>
          </p:nvSpPr>
          <p:spPr>
            <a:xfrm>
              <a:off x="2743592" y="2521038"/>
              <a:ext cx="1548682" cy="787426"/>
            </a:xfrm>
            <a:prstGeom prst="cloudCallout">
              <a:avLst>
                <a:gd name="adj1" fmla="val 74260"/>
                <a:gd name="adj2" fmla="val 126119"/>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rgbClr val="000000"/>
                  </a:solidFill>
                </a:rPr>
                <a:t>?</a:t>
              </a:r>
              <a:endParaRPr lang="fr-FR" dirty="0">
                <a:solidFill>
                  <a:srgbClr val="000000"/>
                </a:solidFill>
              </a:endParaRPr>
            </a:p>
          </p:txBody>
        </p:sp>
        <p:sp>
          <p:nvSpPr>
            <p:cNvPr id="16" name="Pensées 15"/>
            <p:cNvSpPr/>
            <p:nvPr/>
          </p:nvSpPr>
          <p:spPr>
            <a:xfrm>
              <a:off x="1194910" y="1949359"/>
              <a:ext cx="1548682" cy="787426"/>
            </a:xfrm>
            <a:prstGeom prst="cloudCallout">
              <a:avLst>
                <a:gd name="adj1" fmla="val 118803"/>
                <a:gd name="adj2" fmla="val 165944"/>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rgbClr val="000000"/>
                  </a:solidFill>
                </a:rPr>
                <a:t>?</a:t>
              </a:r>
              <a:endParaRPr lang="fr-FR" dirty="0">
                <a:solidFill>
                  <a:srgbClr val="000000"/>
                </a:solidFill>
              </a:endParaRPr>
            </a:p>
          </p:txBody>
        </p:sp>
        <p:sp>
          <p:nvSpPr>
            <p:cNvPr id="17" name="Pensées 16"/>
            <p:cNvSpPr/>
            <p:nvPr/>
          </p:nvSpPr>
          <p:spPr>
            <a:xfrm>
              <a:off x="572969" y="2914751"/>
              <a:ext cx="1548682" cy="787426"/>
            </a:xfrm>
            <a:prstGeom prst="cloudCallout">
              <a:avLst>
                <a:gd name="adj1" fmla="val 112729"/>
                <a:gd name="adj2" fmla="val 40493"/>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rgbClr val="000000"/>
                  </a:solidFill>
                </a:rPr>
                <a:t>?</a:t>
              </a:r>
              <a:endParaRPr lang="fr-FR" dirty="0">
                <a:solidFill>
                  <a:srgbClr val="000000"/>
                </a:solidFill>
              </a:endParaRPr>
            </a:p>
          </p:txBody>
        </p:sp>
      </p:grpSp>
      <p:sp>
        <p:nvSpPr>
          <p:cNvPr id="19" name="ZoneTexte 18"/>
          <p:cNvSpPr txBox="1"/>
          <p:nvPr/>
        </p:nvSpPr>
        <p:spPr>
          <a:xfrm>
            <a:off x="5299052" y="1920828"/>
            <a:ext cx="3844949" cy="4462761"/>
          </a:xfrm>
          <a:prstGeom prst="rect">
            <a:avLst/>
          </a:prstGeom>
          <a:noFill/>
        </p:spPr>
        <p:txBody>
          <a:bodyPr wrap="square" rtlCol="0">
            <a:spAutoFit/>
          </a:bodyPr>
          <a:lstStyle/>
          <a:p>
            <a:r>
              <a:rPr lang="fr-FR" b="1" dirty="0" smtClean="0"/>
              <a:t>L’étudiant en médecine dissocié</a:t>
            </a:r>
          </a:p>
          <a:p>
            <a:endParaRPr lang="fr-FR" dirty="0" smtClean="0"/>
          </a:p>
          <a:p>
            <a:r>
              <a:rPr lang="fr-FR" dirty="0" smtClean="0"/>
              <a:t>« L’enseignement doit aider l’étudiant à organiser sa mémoire sémantique</a:t>
            </a:r>
          </a:p>
          <a:p>
            <a:endParaRPr lang="fr-FR" dirty="0" smtClean="0"/>
          </a:p>
          <a:p>
            <a:r>
              <a:rPr lang="fr-FR" dirty="0" smtClean="0"/>
              <a:t>Les enseignants des différentes disciplines doivent </a:t>
            </a:r>
            <a:r>
              <a:rPr lang="fr-FR" b="1" dirty="0" smtClean="0">
                <a:solidFill>
                  <a:srgbClr val="FF6600"/>
                </a:solidFill>
              </a:rPr>
              <a:t>utiliser les mêmes concepts et les désigner par les mêmes mots, partager les mêmes schémas</a:t>
            </a:r>
            <a:r>
              <a:rPr lang="fr-FR" dirty="0" smtClean="0"/>
              <a:t>,</a:t>
            </a:r>
          </a:p>
          <a:p>
            <a:endParaRPr lang="fr-FR" dirty="0" smtClean="0"/>
          </a:p>
          <a:p>
            <a:r>
              <a:rPr lang="fr-FR" b="1" dirty="0" smtClean="0">
                <a:solidFill>
                  <a:srgbClr val="FF6600"/>
                </a:solidFill>
              </a:rPr>
              <a:t>Là où des conceptions différentes sont possibles ils doivent s’en expliquer</a:t>
            </a:r>
            <a:r>
              <a:rPr lang="fr-FR" dirty="0" smtClean="0"/>
              <a:t> »</a:t>
            </a:r>
          </a:p>
          <a:p>
            <a:endParaRPr lang="fr-FR" dirty="0" smtClean="0"/>
          </a:p>
          <a:p>
            <a:pPr algn="r"/>
            <a:r>
              <a:rPr lang="fr-FR" sz="1600" dirty="0" smtClean="0"/>
              <a:t>Quinton, DU pédagogie</a:t>
            </a:r>
          </a:p>
          <a:p>
            <a:pPr algn="r"/>
            <a:r>
              <a:rPr lang="fr-FR" sz="1600" dirty="0" smtClean="0"/>
              <a:t>Document d’enseignement, Bordeaux</a:t>
            </a:r>
            <a:endParaRPr lang="fr-FR" sz="1600" dirty="0"/>
          </a:p>
        </p:txBody>
      </p:sp>
      <p:sp>
        <p:nvSpPr>
          <p:cNvPr id="13" name="ZoneTexte 12"/>
          <p:cNvSpPr txBox="1"/>
          <p:nvPr/>
        </p:nvSpPr>
        <p:spPr>
          <a:xfrm>
            <a:off x="2085122" y="439037"/>
            <a:ext cx="4411634" cy="461665"/>
          </a:xfrm>
          <a:prstGeom prst="rect">
            <a:avLst/>
          </a:prstGeom>
          <a:noFill/>
        </p:spPr>
        <p:txBody>
          <a:bodyPr wrap="none" rtlCol="0">
            <a:spAutoFit/>
          </a:bodyPr>
          <a:lstStyle/>
          <a:p>
            <a:r>
              <a:rPr lang="fr-FR" sz="2400" dirty="0" smtClean="0">
                <a:solidFill>
                  <a:srgbClr val="EF2E2E"/>
                </a:solidFill>
              </a:rPr>
              <a:t>Le syndrome dissociatif dissociant</a:t>
            </a:r>
            <a:endParaRPr lang="fr-FR" sz="2400" dirty="0">
              <a:solidFill>
                <a:srgbClr val="EF2E2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pic>
        <p:nvPicPr>
          <p:cNvPr id="13" name="Image 12" descr="Capture d’écran 2014-10-08 à 10.20.25.png"/>
          <p:cNvPicPr>
            <a:picLocks noChangeAspect="1"/>
          </p:cNvPicPr>
          <p:nvPr/>
        </p:nvPicPr>
        <p:blipFill>
          <a:blip r:embed="rId5"/>
          <a:stretch>
            <a:fillRect/>
          </a:stretch>
        </p:blipFill>
        <p:spPr>
          <a:xfrm>
            <a:off x="565820" y="2136225"/>
            <a:ext cx="1707442" cy="1969882"/>
          </a:xfrm>
          <a:prstGeom prst="rect">
            <a:avLst/>
          </a:prstGeom>
        </p:spPr>
      </p:pic>
      <p:pic>
        <p:nvPicPr>
          <p:cNvPr id="16" name="Image 15" descr="Capture d’écran 2014-11-22 à 17.03.48.png"/>
          <p:cNvPicPr>
            <a:picLocks noChangeAspect="1"/>
          </p:cNvPicPr>
          <p:nvPr/>
        </p:nvPicPr>
        <p:blipFill>
          <a:blip r:embed="rId6"/>
          <a:stretch>
            <a:fillRect/>
          </a:stretch>
        </p:blipFill>
        <p:spPr>
          <a:xfrm>
            <a:off x="2597390" y="2136225"/>
            <a:ext cx="6422816" cy="2968322"/>
          </a:xfrm>
          <a:prstGeom prst="rect">
            <a:avLst/>
          </a:prstGeom>
        </p:spPr>
      </p:pic>
      <p:sp>
        <p:nvSpPr>
          <p:cNvPr id="17" name="ZoneTexte 16"/>
          <p:cNvSpPr txBox="1"/>
          <p:nvPr/>
        </p:nvSpPr>
        <p:spPr>
          <a:xfrm>
            <a:off x="1944020" y="439037"/>
            <a:ext cx="4421113" cy="461665"/>
          </a:xfrm>
          <a:prstGeom prst="rect">
            <a:avLst/>
          </a:prstGeom>
          <a:noFill/>
        </p:spPr>
        <p:txBody>
          <a:bodyPr wrap="square" rtlCol="0">
            <a:spAutoFit/>
          </a:bodyPr>
          <a:lstStyle/>
          <a:p>
            <a:pPr algn="ctr"/>
            <a:r>
              <a:rPr lang="fr-FR" sz="2400" dirty="0" smtClean="0">
                <a:solidFill>
                  <a:srgbClr val="EF2E2E"/>
                </a:solidFill>
              </a:rPr>
              <a:t>Nécessité de s’expliquer </a:t>
            </a:r>
            <a:endParaRPr lang="fr-FR" sz="2400" dirty="0">
              <a:solidFill>
                <a:srgbClr val="EF2E2E"/>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pic>
        <p:nvPicPr>
          <p:cNvPr id="10" name="Image 9"/>
          <p:cNvPicPr>
            <a:picLocks noChangeAspect="1"/>
          </p:cNvPicPr>
          <p:nvPr/>
        </p:nvPicPr>
        <p:blipFill>
          <a:blip r:embed="rId5"/>
          <a:stretch>
            <a:fillRect/>
          </a:stretch>
        </p:blipFill>
        <p:spPr>
          <a:xfrm>
            <a:off x="4499323" y="4280617"/>
            <a:ext cx="1097626" cy="1927622"/>
          </a:xfrm>
          <a:prstGeom prst="rect">
            <a:avLst/>
          </a:prstGeom>
        </p:spPr>
      </p:pic>
      <p:grpSp>
        <p:nvGrpSpPr>
          <p:cNvPr id="38" name="Grouper 37"/>
          <p:cNvGrpSpPr/>
          <p:nvPr/>
        </p:nvGrpSpPr>
        <p:grpSpPr>
          <a:xfrm>
            <a:off x="2775772" y="3214383"/>
            <a:ext cx="2241103" cy="1364150"/>
            <a:chOff x="2775772" y="3214383"/>
            <a:chExt cx="2241103" cy="1364150"/>
          </a:xfrm>
        </p:grpSpPr>
        <p:pic>
          <p:nvPicPr>
            <p:cNvPr id="9" name="Image 8" descr="Capture d’écran 2014-10-08 à 10.20.25.png"/>
            <p:cNvPicPr>
              <a:picLocks noChangeAspect="1"/>
            </p:cNvPicPr>
            <p:nvPr/>
          </p:nvPicPr>
          <p:blipFill>
            <a:blip r:embed="rId6"/>
            <a:stretch>
              <a:fillRect/>
            </a:stretch>
          </p:blipFill>
          <p:spPr>
            <a:xfrm>
              <a:off x="2775772" y="3214383"/>
              <a:ext cx="924184" cy="1066234"/>
            </a:xfrm>
            <a:prstGeom prst="rect">
              <a:avLst/>
            </a:prstGeom>
            <a:ln>
              <a:noFill/>
            </a:ln>
          </p:spPr>
        </p:pic>
        <p:sp>
          <p:nvSpPr>
            <p:cNvPr id="11" name="Forme libre 10"/>
            <p:cNvSpPr/>
            <p:nvPr/>
          </p:nvSpPr>
          <p:spPr>
            <a:xfrm>
              <a:off x="3841050" y="3669099"/>
              <a:ext cx="1175825" cy="909434"/>
            </a:xfrm>
            <a:custGeom>
              <a:avLst/>
              <a:gdLst>
                <a:gd name="connsiteX0" fmla="*/ 1034726 w 1175825"/>
                <a:gd name="connsiteY0" fmla="*/ 909434 h 909434"/>
                <a:gd name="connsiteX1" fmla="*/ 1003371 w 1175825"/>
                <a:gd name="connsiteY1" fmla="*/ 297918 h 909434"/>
                <a:gd name="connsiteX2" fmla="*/ 0 w 1175825"/>
                <a:gd name="connsiteY2" fmla="*/ 0 h 909434"/>
              </a:gdLst>
              <a:ahLst/>
              <a:cxnLst>
                <a:cxn ang="0">
                  <a:pos x="connsiteX0" y="connsiteY0"/>
                </a:cxn>
                <a:cxn ang="0">
                  <a:pos x="connsiteX1" y="connsiteY1"/>
                </a:cxn>
                <a:cxn ang="0">
                  <a:pos x="connsiteX2" y="connsiteY2"/>
                </a:cxn>
              </a:cxnLst>
              <a:rect l="l" t="t" r="r" b="b"/>
              <a:pathLst>
                <a:path w="1175825" h="909434">
                  <a:moveTo>
                    <a:pt x="1034726" y="909434"/>
                  </a:moveTo>
                  <a:cubicBezTo>
                    <a:pt x="1105275" y="679462"/>
                    <a:pt x="1175825" y="449490"/>
                    <a:pt x="1003371" y="297918"/>
                  </a:cubicBezTo>
                  <a:cubicBezTo>
                    <a:pt x="830917" y="146346"/>
                    <a:pt x="415458" y="73173"/>
                    <a:pt x="0" y="0"/>
                  </a:cubicBezTo>
                </a:path>
              </a:pathLst>
            </a:custGeom>
            <a:ln>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grpSp>
        <p:nvGrpSpPr>
          <p:cNvPr id="37" name="Grouper 36"/>
          <p:cNvGrpSpPr/>
          <p:nvPr/>
        </p:nvGrpSpPr>
        <p:grpSpPr>
          <a:xfrm>
            <a:off x="5424491" y="3134266"/>
            <a:ext cx="1971982" cy="1444267"/>
            <a:chOff x="5424491" y="3134266"/>
            <a:chExt cx="1971982" cy="1444267"/>
          </a:xfrm>
        </p:grpSpPr>
        <p:sp>
          <p:nvSpPr>
            <p:cNvPr id="12" name="Forme libre 11"/>
            <p:cNvSpPr/>
            <p:nvPr/>
          </p:nvSpPr>
          <p:spPr>
            <a:xfrm flipH="1">
              <a:off x="5424491" y="3669099"/>
              <a:ext cx="266520" cy="909434"/>
            </a:xfrm>
            <a:custGeom>
              <a:avLst/>
              <a:gdLst>
                <a:gd name="connsiteX0" fmla="*/ 1034726 w 1175825"/>
                <a:gd name="connsiteY0" fmla="*/ 909434 h 909434"/>
                <a:gd name="connsiteX1" fmla="*/ 1003371 w 1175825"/>
                <a:gd name="connsiteY1" fmla="*/ 297918 h 909434"/>
                <a:gd name="connsiteX2" fmla="*/ 0 w 1175825"/>
                <a:gd name="connsiteY2" fmla="*/ 0 h 909434"/>
              </a:gdLst>
              <a:ahLst/>
              <a:cxnLst>
                <a:cxn ang="0">
                  <a:pos x="connsiteX0" y="connsiteY0"/>
                </a:cxn>
                <a:cxn ang="0">
                  <a:pos x="connsiteX1" y="connsiteY1"/>
                </a:cxn>
                <a:cxn ang="0">
                  <a:pos x="connsiteX2" y="connsiteY2"/>
                </a:cxn>
              </a:cxnLst>
              <a:rect l="l" t="t" r="r" b="b"/>
              <a:pathLst>
                <a:path w="1175825" h="909434">
                  <a:moveTo>
                    <a:pt x="1034726" y="909434"/>
                  </a:moveTo>
                  <a:cubicBezTo>
                    <a:pt x="1105275" y="679462"/>
                    <a:pt x="1175825" y="449490"/>
                    <a:pt x="1003371" y="297918"/>
                  </a:cubicBezTo>
                  <a:cubicBezTo>
                    <a:pt x="830917" y="146346"/>
                    <a:pt x="415458" y="73173"/>
                    <a:pt x="0" y="0"/>
                  </a:cubicBezTo>
                </a:path>
              </a:pathLst>
            </a:custGeom>
            <a:ln>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3" name="Pensées 12"/>
            <p:cNvSpPr/>
            <p:nvPr/>
          </p:nvSpPr>
          <p:spPr>
            <a:xfrm>
              <a:off x="5847791" y="3134266"/>
              <a:ext cx="1548682" cy="787426"/>
            </a:xfrm>
            <a:prstGeom prst="cloudCallout">
              <a:avLst>
                <a:gd name="adj1" fmla="val -58353"/>
                <a:gd name="adj2" fmla="val 20580"/>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solidFill>
                    <a:srgbClr val="000000"/>
                  </a:solidFill>
                </a:rPr>
                <a:t>Sémiologie historique d’école</a:t>
              </a:r>
              <a:endParaRPr lang="fr-FR" sz="1400" dirty="0">
                <a:solidFill>
                  <a:srgbClr val="000000"/>
                </a:solidFill>
              </a:endParaRPr>
            </a:p>
          </p:txBody>
        </p:sp>
      </p:grpSp>
      <p:grpSp>
        <p:nvGrpSpPr>
          <p:cNvPr id="36" name="Grouper 35"/>
          <p:cNvGrpSpPr/>
          <p:nvPr/>
        </p:nvGrpSpPr>
        <p:grpSpPr>
          <a:xfrm>
            <a:off x="-46607" y="4938266"/>
            <a:ext cx="9186227" cy="1166186"/>
            <a:chOff x="-46607" y="4938266"/>
            <a:chExt cx="9186227" cy="1166186"/>
          </a:xfrm>
        </p:grpSpPr>
        <p:cxnSp>
          <p:nvCxnSpPr>
            <p:cNvPr id="15" name="Connecteur droit 14"/>
            <p:cNvCxnSpPr/>
            <p:nvPr/>
          </p:nvCxnSpPr>
          <p:spPr>
            <a:xfrm flipV="1">
              <a:off x="-4380" y="5033252"/>
              <a:ext cx="9144000" cy="0"/>
            </a:xfrm>
            <a:prstGeom prst="line">
              <a:avLst/>
            </a:prstGeom>
            <a:ln>
              <a:solidFill>
                <a:srgbClr val="DEB5A7"/>
              </a:solidFill>
            </a:ln>
            <a:effectLst/>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flipV="1">
              <a:off x="-4380" y="5185652"/>
              <a:ext cx="9144000" cy="0"/>
            </a:xfrm>
            <a:prstGeom prst="line">
              <a:avLst/>
            </a:prstGeom>
            <a:ln>
              <a:solidFill>
                <a:srgbClr val="DEB5A7"/>
              </a:solidFill>
            </a:ln>
            <a:effectLst/>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flipV="1">
              <a:off x="-4380" y="5342452"/>
              <a:ext cx="9144000" cy="0"/>
            </a:xfrm>
            <a:prstGeom prst="line">
              <a:avLst/>
            </a:prstGeom>
            <a:ln>
              <a:solidFill>
                <a:srgbClr val="DEB5A7"/>
              </a:solidFill>
            </a:ln>
            <a:effectLst/>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4380" y="5494852"/>
              <a:ext cx="9144000" cy="0"/>
            </a:xfrm>
            <a:prstGeom prst="line">
              <a:avLst/>
            </a:prstGeom>
            <a:ln>
              <a:solidFill>
                <a:srgbClr val="DEB5A7"/>
              </a:solidFill>
            </a:ln>
            <a:effectLst/>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4380" y="5647252"/>
              <a:ext cx="9144000" cy="0"/>
            </a:xfrm>
            <a:prstGeom prst="line">
              <a:avLst/>
            </a:prstGeom>
            <a:ln>
              <a:solidFill>
                <a:srgbClr val="DEB5A7"/>
              </a:solidFill>
            </a:ln>
            <a:effectLst/>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380" y="5647252"/>
              <a:ext cx="9144000" cy="0"/>
            </a:xfrm>
            <a:prstGeom prst="line">
              <a:avLst/>
            </a:prstGeom>
            <a:ln>
              <a:solidFill>
                <a:srgbClr val="DEB5A7"/>
              </a:solidFill>
            </a:ln>
            <a:effectLst/>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4380" y="5799652"/>
              <a:ext cx="9144000" cy="0"/>
            </a:xfrm>
            <a:prstGeom prst="line">
              <a:avLst/>
            </a:prstGeom>
            <a:ln>
              <a:solidFill>
                <a:srgbClr val="DEB5A7"/>
              </a:solidFill>
            </a:ln>
            <a:effectLst/>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4380" y="5952052"/>
              <a:ext cx="9144000" cy="0"/>
            </a:xfrm>
            <a:prstGeom prst="line">
              <a:avLst/>
            </a:prstGeom>
            <a:ln>
              <a:solidFill>
                <a:srgbClr val="DEB5A7"/>
              </a:solidFill>
            </a:ln>
            <a:effectLst/>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4380" y="6104452"/>
              <a:ext cx="9144000" cy="0"/>
            </a:xfrm>
            <a:prstGeom prst="line">
              <a:avLst/>
            </a:prstGeom>
            <a:ln>
              <a:solidFill>
                <a:srgbClr val="DEB5A7"/>
              </a:solidFill>
            </a:ln>
            <a:effectLst/>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46607" y="4938266"/>
              <a:ext cx="1537676" cy="307777"/>
            </a:xfrm>
            <a:prstGeom prst="rect">
              <a:avLst/>
            </a:prstGeom>
            <a:noFill/>
          </p:spPr>
          <p:txBody>
            <a:bodyPr wrap="none" rtlCol="0">
              <a:spAutoFit/>
            </a:bodyPr>
            <a:lstStyle/>
            <a:p>
              <a:r>
                <a:rPr lang="fr-FR" sz="1400" dirty="0" smtClean="0"/>
                <a:t>Strates historiques</a:t>
              </a:r>
              <a:endParaRPr lang="fr-FR" sz="1400" dirty="0"/>
            </a:p>
          </p:txBody>
        </p:sp>
      </p:grpSp>
      <p:grpSp>
        <p:nvGrpSpPr>
          <p:cNvPr id="39" name="Grouper 38"/>
          <p:cNvGrpSpPr/>
          <p:nvPr/>
        </p:nvGrpSpPr>
        <p:grpSpPr>
          <a:xfrm>
            <a:off x="2273291" y="1991348"/>
            <a:ext cx="1944031" cy="1128364"/>
            <a:chOff x="2273291" y="1991348"/>
            <a:chExt cx="1944031" cy="1128364"/>
          </a:xfrm>
        </p:grpSpPr>
        <p:sp>
          <p:nvSpPr>
            <p:cNvPr id="25" name="Flèche vers la gauche 24"/>
            <p:cNvSpPr/>
            <p:nvPr/>
          </p:nvSpPr>
          <p:spPr>
            <a:xfrm rot="5400000">
              <a:off x="3117875" y="2681264"/>
              <a:ext cx="258496" cy="219519"/>
            </a:xfrm>
            <a:prstGeom prst="lef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Flèche vers la gauche 25"/>
            <p:cNvSpPr/>
            <p:nvPr/>
          </p:nvSpPr>
          <p:spPr>
            <a:xfrm rot="16200000">
              <a:off x="3117875" y="2880704"/>
              <a:ext cx="258496" cy="219519"/>
            </a:xfrm>
            <a:prstGeom prst="lef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ZoneTexte 26"/>
            <p:cNvSpPr txBox="1"/>
            <p:nvPr/>
          </p:nvSpPr>
          <p:spPr>
            <a:xfrm>
              <a:off x="2273291" y="1991348"/>
              <a:ext cx="1944031" cy="584776"/>
            </a:xfrm>
            <a:prstGeom prst="rect">
              <a:avLst/>
            </a:prstGeom>
            <a:noFill/>
          </p:spPr>
          <p:txBody>
            <a:bodyPr wrap="square" rtlCol="0">
              <a:spAutoFit/>
            </a:bodyPr>
            <a:lstStyle/>
            <a:p>
              <a:pPr algn="ctr"/>
              <a:r>
                <a:rPr lang="fr-FR" sz="1600" dirty="0" smtClean="0"/>
                <a:t>Données actuelles de la science</a:t>
              </a:r>
              <a:endParaRPr lang="fr-FR" sz="1600" dirty="0"/>
            </a:p>
          </p:txBody>
        </p:sp>
      </p:grpSp>
      <p:grpSp>
        <p:nvGrpSpPr>
          <p:cNvPr id="40" name="Grouper 39"/>
          <p:cNvGrpSpPr/>
          <p:nvPr/>
        </p:nvGrpSpPr>
        <p:grpSpPr>
          <a:xfrm>
            <a:off x="4730846" y="1858767"/>
            <a:ext cx="2651295" cy="1257725"/>
            <a:chOff x="4730846" y="1858767"/>
            <a:chExt cx="2651295" cy="1257725"/>
          </a:xfrm>
        </p:grpSpPr>
        <p:pic>
          <p:nvPicPr>
            <p:cNvPr id="28" name="Image 27" descr="Logo_w_bis.jpg"/>
            <p:cNvPicPr>
              <a:picLocks noChangeAspect="1"/>
            </p:cNvPicPr>
            <p:nvPr/>
          </p:nvPicPr>
          <p:blipFill>
            <a:blip r:embed="rId4"/>
            <a:srcRect r="58328"/>
            <a:stretch>
              <a:fillRect/>
            </a:stretch>
          </p:blipFill>
          <p:spPr>
            <a:xfrm>
              <a:off x="5332641" y="1858767"/>
              <a:ext cx="656240" cy="726971"/>
            </a:xfrm>
            <a:prstGeom prst="rect">
              <a:avLst/>
            </a:prstGeom>
          </p:spPr>
        </p:pic>
        <p:sp>
          <p:nvSpPr>
            <p:cNvPr id="29" name="Flèche vers la gauche 28"/>
            <p:cNvSpPr/>
            <p:nvPr/>
          </p:nvSpPr>
          <p:spPr>
            <a:xfrm>
              <a:off x="4730846" y="2089237"/>
              <a:ext cx="258496" cy="219519"/>
            </a:xfrm>
            <a:prstGeom prst="lef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Forme libre 29"/>
            <p:cNvSpPr/>
            <p:nvPr/>
          </p:nvSpPr>
          <p:spPr>
            <a:xfrm>
              <a:off x="6206316" y="2207058"/>
              <a:ext cx="1175825" cy="909434"/>
            </a:xfrm>
            <a:custGeom>
              <a:avLst/>
              <a:gdLst>
                <a:gd name="connsiteX0" fmla="*/ 1034726 w 1175825"/>
                <a:gd name="connsiteY0" fmla="*/ 909434 h 909434"/>
                <a:gd name="connsiteX1" fmla="*/ 1003371 w 1175825"/>
                <a:gd name="connsiteY1" fmla="*/ 297918 h 909434"/>
                <a:gd name="connsiteX2" fmla="*/ 0 w 1175825"/>
                <a:gd name="connsiteY2" fmla="*/ 0 h 909434"/>
              </a:gdLst>
              <a:ahLst/>
              <a:cxnLst>
                <a:cxn ang="0">
                  <a:pos x="connsiteX0" y="connsiteY0"/>
                </a:cxn>
                <a:cxn ang="0">
                  <a:pos x="connsiteX1" y="connsiteY1"/>
                </a:cxn>
                <a:cxn ang="0">
                  <a:pos x="connsiteX2" y="connsiteY2"/>
                </a:cxn>
              </a:cxnLst>
              <a:rect l="l" t="t" r="r" b="b"/>
              <a:pathLst>
                <a:path w="1175825" h="909434">
                  <a:moveTo>
                    <a:pt x="1034726" y="909434"/>
                  </a:moveTo>
                  <a:cubicBezTo>
                    <a:pt x="1105275" y="679462"/>
                    <a:pt x="1175825" y="449490"/>
                    <a:pt x="1003371" y="297918"/>
                  </a:cubicBezTo>
                  <a:cubicBezTo>
                    <a:pt x="830917" y="146346"/>
                    <a:pt x="415458" y="73173"/>
                    <a:pt x="0" y="0"/>
                  </a:cubicBezTo>
                </a:path>
              </a:pathLst>
            </a:custGeom>
            <a:ln w="25400" cap="flat" cmpd="sng" algn="ctr">
              <a:solidFill>
                <a:srgbClr val="FF66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grpSp>
        <p:nvGrpSpPr>
          <p:cNvPr id="42" name="Grouper 41"/>
          <p:cNvGrpSpPr/>
          <p:nvPr/>
        </p:nvGrpSpPr>
        <p:grpSpPr>
          <a:xfrm>
            <a:off x="486008" y="1625825"/>
            <a:ext cx="3731314" cy="3139320"/>
            <a:chOff x="486008" y="1625825"/>
            <a:chExt cx="3731314" cy="3139320"/>
          </a:xfrm>
        </p:grpSpPr>
        <p:sp>
          <p:nvSpPr>
            <p:cNvPr id="31" name="Rectangle à coins arrondis 30"/>
            <p:cNvSpPr/>
            <p:nvPr/>
          </p:nvSpPr>
          <p:spPr>
            <a:xfrm>
              <a:off x="486008" y="1647825"/>
              <a:ext cx="3731314" cy="3117320"/>
            </a:xfrm>
            <a:prstGeom prst="roundRect">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ZoneTexte 31"/>
            <p:cNvSpPr txBox="1"/>
            <p:nvPr/>
          </p:nvSpPr>
          <p:spPr>
            <a:xfrm>
              <a:off x="647132" y="1625825"/>
              <a:ext cx="1715068" cy="3139320"/>
            </a:xfrm>
            <a:prstGeom prst="rect">
              <a:avLst/>
            </a:prstGeom>
            <a:noFill/>
          </p:spPr>
          <p:txBody>
            <a:bodyPr wrap="square" rtlCol="0">
              <a:spAutoFit/>
            </a:bodyPr>
            <a:lstStyle/>
            <a:p>
              <a:r>
                <a:rPr lang="fr-FR" dirty="0" smtClean="0"/>
                <a:t>Cohérence élargie</a:t>
              </a:r>
            </a:p>
            <a:p>
              <a:endParaRPr lang="fr-FR" dirty="0" smtClean="0"/>
            </a:p>
            <a:p>
              <a:r>
                <a:rPr lang="fr-FR" sz="1600" dirty="0" smtClean="0"/>
                <a:t>Entre les différents outils d’analyse du phénomène psychiatrique actuel </a:t>
              </a:r>
            </a:p>
            <a:p>
              <a:r>
                <a:rPr lang="fr-FR" sz="1200" dirty="0" smtClean="0"/>
                <a:t>(diagnostiques, physiopathologiques, pronostiques et thérapeutiques)</a:t>
              </a:r>
              <a:endParaRPr lang="fr-FR" sz="1600" dirty="0"/>
            </a:p>
          </p:txBody>
        </p:sp>
      </p:grpSp>
      <p:grpSp>
        <p:nvGrpSpPr>
          <p:cNvPr id="41" name="Grouper 40"/>
          <p:cNvGrpSpPr/>
          <p:nvPr/>
        </p:nvGrpSpPr>
        <p:grpSpPr>
          <a:xfrm>
            <a:off x="5790837" y="3019873"/>
            <a:ext cx="3276963" cy="3117320"/>
            <a:chOff x="5790837" y="3019873"/>
            <a:chExt cx="3276963" cy="3117320"/>
          </a:xfrm>
        </p:grpSpPr>
        <p:sp>
          <p:nvSpPr>
            <p:cNvPr id="33" name="Rectangle à coins arrondis 32"/>
            <p:cNvSpPr/>
            <p:nvPr/>
          </p:nvSpPr>
          <p:spPr>
            <a:xfrm>
              <a:off x="5790837" y="3019873"/>
              <a:ext cx="3276963" cy="3117320"/>
            </a:xfrm>
            <a:prstGeom prst="roundRect">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ZoneTexte 33"/>
            <p:cNvSpPr txBox="1"/>
            <p:nvPr/>
          </p:nvSpPr>
          <p:spPr>
            <a:xfrm>
              <a:off x="7225123" y="3068919"/>
              <a:ext cx="1715068" cy="923330"/>
            </a:xfrm>
            <a:prstGeom prst="rect">
              <a:avLst/>
            </a:prstGeom>
            <a:noFill/>
          </p:spPr>
          <p:txBody>
            <a:bodyPr wrap="square" rtlCol="0">
              <a:spAutoFit/>
            </a:bodyPr>
            <a:lstStyle/>
            <a:p>
              <a:pPr algn="r"/>
              <a:r>
                <a:rPr lang="fr-FR" dirty="0" smtClean="0"/>
                <a:t>Cohérence dogmatique</a:t>
              </a:r>
            </a:p>
            <a:p>
              <a:pPr algn="r"/>
              <a:endParaRPr lang="fr-FR" dirty="0" smtClean="0"/>
            </a:p>
          </p:txBody>
        </p:sp>
      </p:grpSp>
      <p:sp>
        <p:nvSpPr>
          <p:cNvPr id="35" name="Flèche vers la gauche 34"/>
          <p:cNvSpPr/>
          <p:nvPr/>
        </p:nvSpPr>
        <p:spPr>
          <a:xfrm rot="5400000">
            <a:off x="-1189139" y="3097184"/>
            <a:ext cx="2880000" cy="219519"/>
          </a:xfrm>
          <a:prstGeom prst="lef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3" name="ZoneTexte 42"/>
          <p:cNvSpPr txBox="1"/>
          <p:nvPr/>
        </p:nvSpPr>
        <p:spPr>
          <a:xfrm>
            <a:off x="1818596" y="439037"/>
            <a:ext cx="4738797" cy="461665"/>
          </a:xfrm>
          <a:prstGeom prst="rect">
            <a:avLst/>
          </a:prstGeom>
          <a:noFill/>
        </p:spPr>
        <p:txBody>
          <a:bodyPr wrap="none" rtlCol="0">
            <a:spAutoFit/>
          </a:bodyPr>
          <a:lstStyle/>
          <a:p>
            <a:r>
              <a:rPr lang="fr-FR" sz="2400" dirty="0" smtClean="0">
                <a:solidFill>
                  <a:srgbClr val="EF2E2E"/>
                </a:solidFill>
              </a:rPr>
              <a:t>Deux logiques: historique et actuelle</a:t>
            </a:r>
            <a:endParaRPr lang="fr-FR" sz="2400" dirty="0">
              <a:solidFill>
                <a:srgbClr val="EF2E2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sp>
        <p:nvSpPr>
          <p:cNvPr id="5" name="ZoneTexte 4"/>
          <p:cNvSpPr txBox="1"/>
          <p:nvPr/>
        </p:nvSpPr>
        <p:spPr>
          <a:xfrm>
            <a:off x="2184617" y="439037"/>
            <a:ext cx="3755054" cy="461665"/>
          </a:xfrm>
          <a:prstGeom prst="rect">
            <a:avLst/>
          </a:prstGeom>
          <a:noFill/>
        </p:spPr>
        <p:txBody>
          <a:bodyPr wrap="none" rtlCol="0">
            <a:spAutoFit/>
          </a:bodyPr>
          <a:lstStyle/>
          <a:p>
            <a:r>
              <a:rPr lang="fr-FR" sz="2400" dirty="0" smtClean="0">
                <a:solidFill>
                  <a:srgbClr val="EF2E2E"/>
                </a:solidFill>
              </a:rPr>
              <a:t>La dissociation à la Française</a:t>
            </a:r>
            <a:endParaRPr lang="fr-FR" sz="2400" dirty="0">
              <a:solidFill>
                <a:srgbClr val="EF2E2E"/>
              </a:solidFill>
            </a:endParaRPr>
          </a:p>
        </p:txBody>
      </p:sp>
      <p:pic>
        <p:nvPicPr>
          <p:cNvPr id="9" name="Image 8" descr="Capture d’écran 2014-11-22 à 18.24.22.png"/>
          <p:cNvPicPr>
            <a:picLocks noChangeAspect="1"/>
          </p:cNvPicPr>
          <p:nvPr/>
        </p:nvPicPr>
        <p:blipFill>
          <a:blip r:embed="rId5"/>
          <a:stretch>
            <a:fillRect/>
          </a:stretch>
        </p:blipFill>
        <p:spPr>
          <a:xfrm>
            <a:off x="282949" y="2075985"/>
            <a:ext cx="4419601" cy="1739900"/>
          </a:xfrm>
          <a:prstGeom prst="rect">
            <a:avLst/>
          </a:prstGeom>
          <a:ln>
            <a:solidFill>
              <a:srgbClr val="FF6600"/>
            </a:solidFill>
          </a:ln>
        </p:spPr>
      </p:pic>
      <p:sp>
        <p:nvSpPr>
          <p:cNvPr id="10" name="ZoneTexte 9"/>
          <p:cNvSpPr txBox="1"/>
          <p:nvPr/>
        </p:nvSpPr>
        <p:spPr>
          <a:xfrm>
            <a:off x="4951084" y="1945745"/>
            <a:ext cx="4069121" cy="2862323"/>
          </a:xfrm>
          <a:prstGeom prst="rect">
            <a:avLst/>
          </a:prstGeom>
          <a:noFill/>
        </p:spPr>
        <p:txBody>
          <a:bodyPr wrap="square" rtlCol="0">
            <a:spAutoFit/>
          </a:bodyPr>
          <a:lstStyle/>
          <a:p>
            <a:r>
              <a:rPr lang="fr-FR" b="1" dirty="0" smtClean="0">
                <a:solidFill>
                  <a:srgbClr val="FF6600"/>
                </a:solidFill>
              </a:rPr>
              <a:t>Pourquoi la notion de « dissociation »  </a:t>
            </a:r>
          </a:p>
          <a:p>
            <a:r>
              <a:rPr lang="fr-FR" b="1" dirty="0" smtClean="0">
                <a:solidFill>
                  <a:srgbClr val="FF6600"/>
                </a:solidFill>
              </a:rPr>
              <a:t>a-t-elle eu (et a-t-elle toujours…) une si grande importance dans la conception française de la schizophrénie ?</a:t>
            </a:r>
          </a:p>
          <a:p>
            <a:r>
              <a:rPr lang="fr-FR" dirty="0" smtClean="0"/>
              <a:t>Elle n’avait pas cette place, en tant que telle, dans la schizophrénie conçue par Bleuler. </a:t>
            </a:r>
          </a:p>
          <a:p>
            <a:r>
              <a:rPr lang="fr-FR" dirty="0" smtClean="0"/>
              <a:t>Elle n’a jamais eu cette place non plus dans l’adaptation anglo-américaine de la notion de schizophrénie.</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sp>
        <p:nvSpPr>
          <p:cNvPr id="5" name="ZoneTexte 4"/>
          <p:cNvSpPr txBox="1"/>
          <p:nvPr/>
        </p:nvSpPr>
        <p:spPr>
          <a:xfrm>
            <a:off x="2618174" y="439037"/>
            <a:ext cx="2842545" cy="461665"/>
          </a:xfrm>
          <a:prstGeom prst="rect">
            <a:avLst/>
          </a:prstGeom>
          <a:noFill/>
        </p:spPr>
        <p:txBody>
          <a:bodyPr wrap="none" rtlCol="0">
            <a:spAutoFit/>
          </a:bodyPr>
          <a:lstStyle/>
          <a:p>
            <a:r>
              <a:rPr lang="fr-FR" sz="2400" dirty="0" smtClean="0">
                <a:solidFill>
                  <a:srgbClr val="EF2E2E"/>
                </a:solidFill>
              </a:rPr>
              <a:t>Bleuler et la </a:t>
            </a:r>
            <a:r>
              <a:rPr lang="fr-FR" sz="2400" dirty="0" err="1" smtClean="0">
                <a:solidFill>
                  <a:srgbClr val="EF2E2E"/>
                </a:solidFill>
              </a:rPr>
              <a:t>Spaltung</a:t>
            </a:r>
            <a:endParaRPr lang="fr-FR" sz="2400" dirty="0">
              <a:solidFill>
                <a:srgbClr val="EF2E2E"/>
              </a:solidFill>
            </a:endParaRPr>
          </a:p>
        </p:txBody>
      </p:sp>
      <p:sp>
        <p:nvSpPr>
          <p:cNvPr id="40" name="ZoneTexte 39"/>
          <p:cNvSpPr txBox="1"/>
          <p:nvPr/>
        </p:nvSpPr>
        <p:spPr>
          <a:xfrm>
            <a:off x="4752768" y="5660448"/>
            <a:ext cx="4084810" cy="646331"/>
          </a:xfrm>
          <a:prstGeom prst="rect">
            <a:avLst/>
          </a:prstGeom>
          <a:noFill/>
        </p:spPr>
        <p:txBody>
          <a:bodyPr wrap="none" rtlCol="0">
            <a:spAutoFit/>
          </a:bodyPr>
          <a:lstStyle/>
          <a:p>
            <a:pPr algn="ctr"/>
            <a:r>
              <a:rPr lang="fr-FR" b="1" dirty="0" smtClean="0">
                <a:solidFill>
                  <a:srgbClr val="FF6600"/>
                </a:solidFill>
              </a:rPr>
              <a:t>Pas uniquement une description clinique</a:t>
            </a:r>
          </a:p>
          <a:p>
            <a:pPr algn="ctr"/>
            <a:r>
              <a:rPr lang="fr-FR" b="1" dirty="0" smtClean="0">
                <a:solidFill>
                  <a:srgbClr val="FF6600"/>
                </a:solidFill>
              </a:rPr>
              <a:t>Mais une théorie de la maladie</a:t>
            </a:r>
            <a:endParaRPr lang="fr-FR" b="1" dirty="0">
              <a:solidFill>
                <a:srgbClr val="FF6600"/>
              </a:solidFill>
            </a:endParaRPr>
          </a:p>
        </p:txBody>
      </p:sp>
      <p:grpSp>
        <p:nvGrpSpPr>
          <p:cNvPr id="56" name="Grouper 55"/>
          <p:cNvGrpSpPr/>
          <p:nvPr/>
        </p:nvGrpSpPr>
        <p:grpSpPr>
          <a:xfrm>
            <a:off x="5097835" y="4283078"/>
            <a:ext cx="3739743" cy="952486"/>
            <a:chOff x="5097835" y="4283078"/>
            <a:chExt cx="3739743" cy="952486"/>
          </a:xfrm>
        </p:grpSpPr>
        <p:sp>
          <p:nvSpPr>
            <p:cNvPr id="41" name="ZoneTexte 40"/>
            <p:cNvSpPr txBox="1"/>
            <p:nvPr/>
          </p:nvSpPr>
          <p:spPr>
            <a:xfrm>
              <a:off x="5097835" y="4542880"/>
              <a:ext cx="2269484" cy="615553"/>
            </a:xfrm>
            <a:prstGeom prst="rect">
              <a:avLst/>
            </a:prstGeom>
            <a:noFill/>
          </p:spPr>
          <p:txBody>
            <a:bodyPr wrap="none" rtlCol="0">
              <a:spAutoFit/>
            </a:bodyPr>
            <a:lstStyle/>
            <a:p>
              <a:pPr algn="ctr"/>
              <a:r>
                <a:rPr lang="fr-FR" b="1" dirty="0" smtClean="0"/>
                <a:t>Symptômes primaires</a:t>
              </a:r>
            </a:p>
            <a:p>
              <a:pPr algn="ctr"/>
              <a:r>
                <a:rPr lang="fr-FR" sz="1600" dirty="0" smtClean="0"/>
                <a:t>« Cérébraux »</a:t>
              </a:r>
              <a:endParaRPr lang="fr-FR" sz="1600" dirty="0"/>
            </a:p>
          </p:txBody>
        </p:sp>
        <p:pic>
          <p:nvPicPr>
            <p:cNvPr id="44" name="Image 43" descr="Capture d’écran 2014-11-23 à 15.43.29.png"/>
            <p:cNvPicPr>
              <a:picLocks noChangeAspect="1"/>
            </p:cNvPicPr>
            <p:nvPr/>
          </p:nvPicPr>
          <p:blipFill>
            <a:blip r:embed="rId5"/>
            <a:stretch>
              <a:fillRect/>
            </a:stretch>
          </p:blipFill>
          <p:spPr>
            <a:xfrm>
              <a:off x="7854950" y="4283078"/>
              <a:ext cx="982628" cy="952486"/>
            </a:xfrm>
            <a:prstGeom prst="rect">
              <a:avLst/>
            </a:prstGeom>
          </p:spPr>
        </p:pic>
      </p:grpSp>
      <p:grpSp>
        <p:nvGrpSpPr>
          <p:cNvPr id="57" name="Grouper 56"/>
          <p:cNvGrpSpPr/>
          <p:nvPr/>
        </p:nvGrpSpPr>
        <p:grpSpPr>
          <a:xfrm>
            <a:off x="4985237" y="3173708"/>
            <a:ext cx="4082003" cy="1482142"/>
            <a:chOff x="4985237" y="3173708"/>
            <a:chExt cx="4082003" cy="1482142"/>
          </a:xfrm>
        </p:grpSpPr>
        <p:sp>
          <p:nvSpPr>
            <p:cNvPr id="50" name="Flèche vers la droite 49"/>
            <p:cNvSpPr/>
            <p:nvPr/>
          </p:nvSpPr>
          <p:spPr>
            <a:xfrm rot="16200000">
              <a:off x="5960059" y="4386080"/>
              <a:ext cx="382741" cy="156800"/>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2" name="ZoneTexte 41"/>
            <p:cNvSpPr txBox="1"/>
            <p:nvPr/>
          </p:nvSpPr>
          <p:spPr>
            <a:xfrm>
              <a:off x="4985237" y="3362247"/>
              <a:ext cx="2494681" cy="861774"/>
            </a:xfrm>
            <a:prstGeom prst="rect">
              <a:avLst/>
            </a:prstGeom>
            <a:noFill/>
          </p:spPr>
          <p:txBody>
            <a:bodyPr wrap="none" rtlCol="0">
              <a:spAutoFit/>
            </a:bodyPr>
            <a:lstStyle/>
            <a:p>
              <a:pPr algn="ctr"/>
              <a:r>
                <a:rPr lang="fr-FR" b="1" dirty="0" smtClean="0"/>
                <a:t>Symptômes secondaires</a:t>
              </a:r>
            </a:p>
            <a:p>
              <a:pPr algn="ctr"/>
              <a:r>
                <a:rPr lang="fr-FR" sz="1600" dirty="0" smtClean="0"/>
                <a:t>« Réaction psychique »</a:t>
              </a:r>
            </a:p>
            <a:p>
              <a:pPr algn="ctr"/>
              <a:r>
                <a:rPr lang="fr-FR" sz="1600" dirty="0" smtClean="0"/>
                <a:t>Directe / Indirecte</a:t>
              </a:r>
              <a:endParaRPr lang="fr-FR" sz="1600" dirty="0"/>
            </a:p>
          </p:txBody>
        </p:sp>
        <p:sp>
          <p:nvSpPr>
            <p:cNvPr id="45" name="Pensées 44"/>
            <p:cNvSpPr/>
            <p:nvPr/>
          </p:nvSpPr>
          <p:spPr>
            <a:xfrm>
              <a:off x="7471524" y="3362246"/>
              <a:ext cx="868996" cy="674373"/>
            </a:xfrm>
            <a:prstGeom prst="cloudCallout">
              <a:avLst>
                <a:gd name="adj1" fmla="val 37455"/>
                <a:gd name="adj2" fmla="val 125141"/>
              </a:avLst>
            </a:prstGeom>
            <a:solidFill>
              <a:srgbClr val="FF6600">
                <a:alpha val="37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000000"/>
                </a:solidFill>
              </a:endParaRPr>
            </a:p>
          </p:txBody>
        </p:sp>
        <p:sp>
          <p:nvSpPr>
            <p:cNvPr id="46" name="Pensées 45"/>
            <p:cNvSpPr/>
            <p:nvPr/>
          </p:nvSpPr>
          <p:spPr>
            <a:xfrm>
              <a:off x="7733693" y="3173708"/>
              <a:ext cx="1213654" cy="674373"/>
            </a:xfrm>
            <a:prstGeom prst="cloudCallout">
              <a:avLst>
                <a:gd name="adj1" fmla="val 2577"/>
                <a:gd name="adj2" fmla="val 127466"/>
              </a:avLst>
            </a:prstGeom>
            <a:solidFill>
              <a:srgbClr val="FF6600">
                <a:alpha val="43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000000"/>
                </a:solidFill>
              </a:endParaRPr>
            </a:p>
          </p:txBody>
        </p:sp>
        <p:sp>
          <p:nvSpPr>
            <p:cNvPr id="47" name="Pensées 46"/>
            <p:cNvSpPr/>
            <p:nvPr/>
          </p:nvSpPr>
          <p:spPr>
            <a:xfrm>
              <a:off x="8198244" y="3487687"/>
              <a:ext cx="868996" cy="526372"/>
            </a:xfrm>
            <a:prstGeom prst="cloudCallout">
              <a:avLst>
                <a:gd name="adj1" fmla="val -9452"/>
                <a:gd name="adj2" fmla="val 122816"/>
              </a:avLst>
            </a:prstGeom>
            <a:solidFill>
              <a:srgbClr val="FF6600">
                <a:alpha val="46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000000"/>
                </a:solidFill>
              </a:endParaRPr>
            </a:p>
          </p:txBody>
        </p:sp>
      </p:grpSp>
      <p:grpSp>
        <p:nvGrpSpPr>
          <p:cNvPr id="58" name="Grouper 57"/>
          <p:cNvGrpSpPr/>
          <p:nvPr/>
        </p:nvGrpSpPr>
        <p:grpSpPr>
          <a:xfrm>
            <a:off x="4631676" y="1396127"/>
            <a:ext cx="1640798" cy="3825025"/>
            <a:chOff x="4631676" y="1396127"/>
            <a:chExt cx="1640798" cy="3825025"/>
          </a:xfrm>
        </p:grpSpPr>
        <p:sp>
          <p:nvSpPr>
            <p:cNvPr id="48" name="Rectangle 47"/>
            <p:cNvSpPr/>
            <p:nvPr/>
          </p:nvSpPr>
          <p:spPr>
            <a:xfrm>
              <a:off x="4752768" y="2132467"/>
              <a:ext cx="1351628" cy="3088685"/>
            </a:xfrm>
            <a:prstGeom prst="rect">
              <a:avLst/>
            </a:prstGeom>
            <a:solidFill>
              <a:srgbClr val="018638">
                <a:alpha val="27000"/>
              </a:srgbClr>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2" name="ZoneTexte 51"/>
            <p:cNvSpPr txBox="1"/>
            <p:nvPr/>
          </p:nvSpPr>
          <p:spPr>
            <a:xfrm>
              <a:off x="4631676" y="1396127"/>
              <a:ext cx="1640798" cy="738664"/>
            </a:xfrm>
            <a:prstGeom prst="rect">
              <a:avLst/>
            </a:prstGeom>
            <a:noFill/>
          </p:spPr>
          <p:txBody>
            <a:bodyPr wrap="square" rtlCol="0">
              <a:spAutoFit/>
            </a:bodyPr>
            <a:lstStyle/>
            <a:p>
              <a:pPr algn="ctr"/>
              <a:r>
                <a:rPr lang="fr-FR" sz="1400" b="1" dirty="0" smtClean="0">
                  <a:solidFill>
                    <a:srgbClr val="018638"/>
                  </a:solidFill>
                </a:rPr>
                <a:t>Symptômes accessoires</a:t>
              </a:r>
            </a:p>
            <a:p>
              <a:pPr algn="ctr"/>
              <a:r>
                <a:rPr lang="fr-FR" sz="1400" b="1" dirty="0" smtClean="0">
                  <a:solidFill>
                    <a:srgbClr val="018638"/>
                  </a:solidFill>
                </a:rPr>
                <a:t>(non spécifiques)</a:t>
              </a:r>
              <a:endParaRPr lang="fr-FR" sz="1400" b="1" dirty="0">
                <a:solidFill>
                  <a:srgbClr val="018638"/>
                </a:solidFill>
              </a:endParaRPr>
            </a:p>
          </p:txBody>
        </p:sp>
      </p:grpSp>
      <p:grpSp>
        <p:nvGrpSpPr>
          <p:cNvPr id="60" name="Grouper 59"/>
          <p:cNvGrpSpPr/>
          <p:nvPr/>
        </p:nvGrpSpPr>
        <p:grpSpPr>
          <a:xfrm>
            <a:off x="6057372" y="1396127"/>
            <a:ext cx="1640798" cy="3825025"/>
            <a:chOff x="6057372" y="1396127"/>
            <a:chExt cx="1640798" cy="3825025"/>
          </a:xfrm>
        </p:grpSpPr>
        <p:sp>
          <p:nvSpPr>
            <p:cNvPr id="49" name="Rectangle 48"/>
            <p:cNvSpPr/>
            <p:nvPr/>
          </p:nvSpPr>
          <p:spPr>
            <a:xfrm>
              <a:off x="6209762" y="2132467"/>
              <a:ext cx="1351628" cy="3088685"/>
            </a:xfrm>
            <a:prstGeom prst="rect">
              <a:avLst/>
            </a:prstGeom>
            <a:solidFill>
              <a:srgbClr val="FF6600">
                <a:alpha val="27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ZoneTexte 50"/>
            <p:cNvSpPr txBox="1"/>
            <p:nvPr/>
          </p:nvSpPr>
          <p:spPr>
            <a:xfrm>
              <a:off x="6057372" y="1396127"/>
              <a:ext cx="1640798" cy="738664"/>
            </a:xfrm>
            <a:prstGeom prst="rect">
              <a:avLst/>
            </a:prstGeom>
            <a:noFill/>
          </p:spPr>
          <p:txBody>
            <a:bodyPr wrap="square" rtlCol="0">
              <a:spAutoFit/>
            </a:bodyPr>
            <a:lstStyle/>
            <a:p>
              <a:pPr algn="ctr"/>
              <a:r>
                <a:rPr lang="fr-FR" sz="1400" b="1" dirty="0" smtClean="0">
                  <a:solidFill>
                    <a:srgbClr val="FF6600"/>
                  </a:solidFill>
                </a:rPr>
                <a:t>Symptômes fondamentaux</a:t>
              </a:r>
            </a:p>
            <a:p>
              <a:pPr algn="ctr"/>
              <a:r>
                <a:rPr lang="fr-FR" sz="1400" b="1" dirty="0" smtClean="0">
                  <a:solidFill>
                    <a:srgbClr val="FF6600"/>
                  </a:solidFill>
                </a:rPr>
                <a:t>« caractéristiques »</a:t>
              </a:r>
              <a:endParaRPr lang="fr-FR" sz="1400" b="1" dirty="0">
                <a:solidFill>
                  <a:srgbClr val="FF6600"/>
                </a:solidFill>
              </a:endParaRPr>
            </a:p>
          </p:txBody>
        </p:sp>
      </p:grpSp>
      <p:sp>
        <p:nvSpPr>
          <p:cNvPr id="53" name="Rectangle 52"/>
          <p:cNvSpPr/>
          <p:nvPr/>
        </p:nvSpPr>
        <p:spPr>
          <a:xfrm>
            <a:off x="6209762" y="4542880"/>
            <a:ext cx="1351628" cy="678272"/>
          </a:xfrm>
          <a:prstGeom prst="rect">
            <a:avLst/>
          </a:prstGeom>
          <a:solidFill>
            <a:srgbClr val="FF6600">
              <a:alpha val="60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1" name="Rectangle 60"/>
          <p:cNvSpPr/>
          <p:nvPr/>
        </p:nvSpPr>
        <p:spPr>
          <a:xfrm>
            <a:off x="6206680" y="3458759"/>
            <a:ext cx="1351628" cy="678272"/>
          </a:xfrm>
          <a:prstGeom prst="rect">
            <a:avLst/>
          </a:prstGeom>
          <a:solidFill>
            <a:srgbClr val="FF6600">
              <a:alpha val="60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64" name="Grouper 63"/>
          <p:cNvGrpSpPr/>
          <p:nvPr/>
        </p:nvGrpSpPr>
        <p:grpSpPr>
          <a:xfrm>
            <a:off x="165226" y="1580793"/>
            <a:ext cx="1510061" cy="4255586"/>
            <a:chOff x="165226" y="1580793"/>
            <a:chExt cx="1510061" cy="4255586"/>
          </a:xfrm>
        </p:grpSpPr>
        <p:grpSp>
          <p:nvGrpSpPr>
            <p:cNvPr id="54" name="Grouper 53"/>
            <p:cNvGrpSpPr/>
            <p:nvPr/>
          </p:nvGrpSpPr>
          <p:grpSpPr>
            <a:xfrm>
              <a:off x="165226" y="1580793"/>
              <a:ext cx="1510061" cy="3488458"/>
              <a:chOff x="165226" y="1580793"/>
              <a:chExt cx="1510061" cy="3488458"/>
            </a:xfrm>
          </p:grpSpPr>
          <p:sp>
            <p:nvSpPr>
              <p:cNvPr id="11" name="ZoneTexte 10"/>
              <p:cNvSpPr txBox="1"/>
              <p:nvPr/>
            </p:nvSpPr>
            <p:spPr>
              <a:xfrm>
                <a:off x="485375" y="2681265"/>
                <a:ext cx="869762" cy="492443"/>
              </a:xfrm>
              <a:prstGeom prst="rect">
                <a:avLst/>
              </a:prstGeom>
              <a:noFill/>
            </p:spPr>
            <p:txBody>
              <a:bodyPr wrap="none" rtlCol="0">
                <a:spAutoFit/>
              </a:bodyPr>
              <a:lstStyle/>
              <a:p>
                <a:pPr algn="ctr"/>
                <a:r>
                  <a:rPr lang="fr-FR" sz="1400" dirty="0" smtClean="0"/>
                  <a:t>Kraepelin</a:t>
                </a:r>
              </a:p>
              <a:p>
                <a:pPr algn="ctr"/>
                <a:r>
                  <a:rPr lang="fr-FR" sz="1200" dirty="0" smtClean="0"/>
                  <a:t>1856-1926</a:t>
                </a:r>
                <a:endParaRPr lang="fr-FR" sz="1200" dirty="0"/>
              </a:p>
            </p:txBody>
          </p:sp>
          <p:pic>
            <p:nvPicPr>
              <p:cNvPr id="12" name="Image 11"/>
              <p:cNvPicPr>
                <a:picLocks noChangeAspect="1"/>
              </p:cNvPicPr>
              <p:nvPr/>
            </p:nvPicPr>
            <p:blipFill>
              <a:blip r:embed="rId6">
                <a:grayscl/>
                <a:lum bright="7000"/>
              </a:blip>
              <a:stretch>
                <a:fillRect/>
              </a:stretch>
            </p:blipFill>
            <p:spPr>
              <a:xfrm flipH="1">
                <a:off x="543662" y="1580793"/>
                <a:ext cx="753189" cy="1080000"/>
              </a:xfrm>
              <a:prstGeom prst="rect">
                <a:avLst/>
              </a:prstGeom>
            </p:spPr>
          </p:pic>
          <p:sp>
            <p:nvSpPr>
              <p:cNvPr id="13" name="ZoneTexte 12"/>
              <p:cNvSpPr txBox="1"/>
              <p:nvPr/>
            </p:nvSpPr>
            <p:spPr>
              <a:xfrm>
                <a:off x="165226" y="3173708"/>
                <a:ext cx="1510061" cy="523220"/>
              </a:xfrm>
              <a:prstGeom prst="rect">
                <a:avLst/>
              </a:prstGeom>
              <a:noFill/>
            </p:spPr>
            <p:txBody>
              <a:bodyPr wrap="none" rtlCol="0">
                <a:spAutoFit/>
              </a:bodyPr>
              <a:lstStyle/>
              <a:p>
                <a:pPr algn="ctr"/>
                <a:r>
                  <a:rPr lang="fr-FR" sz="1400" dirty="0" err="1" smtClean="0"/>
                  <a:t>Dementia</a:t>
                </a:r>
                <a:r>
                  <a:rPr lang="fr-FR" sz="1400" dirty="0" smtClean="0"/>
                  <a:t> </a:t>
                </a:r>
                <a:r>
                  <a:rPr lang="fr-FR" sz="1400" dirty="0" err="1" smtClean="0"/>
                  <a:t>praecox</a:t>
                </a:r>
                <a:endParaRPr lang="fr-FR" sz="1400" dirty="0" smtClean="0"/>
              </a:p>
              <a:p>
                <a:pPr algn="ctr"/>
                <a:r>
                  <a:rPr lang="fr-FR" sz="1400" b="1" dirty="0" smtClean="0">
                    <a:solidFill>
                      <a:srgbClr val="FF6600"/>
                    </a:solidFill>
                  </a:rPr>
                  <a:t>Dégénérescence</a:t>
                </a:r>
                <a:endParaRPr lang="fr-FR" sz="1400" b="1" dirty="0">
                  <a:solidFill>
                    <a:srgbClr val="FF6600"/>
                  </a:solidFill>
                </a:endParaRPr>
              </a:p>
            </p:txBody>
          </p:sp>
          <p:sp>
            <p:nvSpPr>
              <p:cNvPr id="16" name="Ellipse 15"/>
              <p:cNvSpPr>
                <a:spLocks noChangeAspect="1"/>
              </p:cNvSpPr>
              <p:nvPr/>
            </p:nvSpPr>
            <p:spPr>
              <a:xfrm>
                <a:off x="312917" y="3888618"/>
                <a:ext cx="1189912" cy="1180633"/>
              </a:xfrm>
              <a:prstGeom prst="ellipse">
                <a:avLst/>
              </a:prstGeom>
              <a:solidFill>
                <a:srgbClr val="FF6600">
                  <a:alpha val="37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Ellipse 16"/>
              <p:cNvSpPr>
                <a:spLocks noChangeAspect="1"/>
              </p:cNvSpPr>
              <p:nvPr/>
            </p:nvSpPr>
            <p:spPr>
              <a:xfrm>
                <a:off x="606419" y="4182139"/>
                <a:ext cx="589150" cy="584556"/>
              </a:xfrm>
              <a:prstGeom prst="ellipse">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62" name="ZoneTexte 61"/>
            <p:cNvSpPr txBox="1"/>
            <p:nvPr/>
          </p:nvSpPr>
          <p:spPr>
            <a:xfrm>
              <a:off x="282202" y="5190048"/>
              <a:ext cx="1245393" cy="646331"/>
            </a:xfrm>
            <a:prstGeom prst="rect">
              <a:avLst/>
            </a:prstGeom>
            <a:noFill/>
          </p:spPr>
          <p:txBody>
            <a:bodyPr wrap="square" rtlCol="0">
              <a:spAutoFit/>
            </a:bodyPr>
            <a:lstStyle/>
            <a:p>
              <a:pPr algn="ctr"/>
              <a:r>
                <a:rPr lang="fr-FR" sz="1200" dirty="0" smtClean="0"/>
                <a:t>Destruction organique irréversible</a:t>
              </a:r>
              <a:endParaRPr lang="fr-FR" sz="1200" dirty="0"/>
            </a:p>
          </p:txBody>
        </p:sp>
      </p:grpSp>
      <p:grpSp>
        <p:nvGrpSpPr>
          <p:cNvPr id="65" name="Grouper 64"/>
          <p:cNvGrpSpPr/>
          <p:nvPr/>
        </p:nvGrpSpPr>
        <p:grpSpPr>
          <a:xfrm>
            <a:off x="1596897" y="1580793"/>
            <a:ext cx="1957777" cy="4269742"/>
            <a:chOff x="1596897" y="1580793"/>
            <a:chExt cx="1957777" cy="4269742"/>
          </a:xfrm>
        </p:grpSpPr>
        <p:grpSp>
          <p:nvGrpSpPr>
            <p:cNvPr id="55" name="Grouper 54"/>
            <p:cNvGrpSpPr/>
            <p:nvPr/>
          </p:nvGrpSpPr>
          <p:grpSpPr>
            <a:xfrm>
              <a:off x="1596897" y="1580793"/>
              <a:ext cx="1957777" cy="3331419"/>
              <a:chOff x="1596897" y="1580793"/>
              <a:chExt cx="1957777" cy="3331419"/>
            </a:xfrm>
          </p:grpSpPr>
          <p:sp>
            <p:nvSpPr>
              <p:cNvPr id="9" name="ZoneTexte 8"/>
              <p:cNvSpPr txBox="1"/>
              <p:nvPr/>
            </p:nvSpPr>
            <p:spPr>
              <a:xfrm>
                <a:off x="2231816" y="2681265"/>
                <a:ext cx="855748" cy="492443"/>
              </a:xfrm>
              <a:prstGeom prst="rect">
                <a:avLst/>
              </a:prstGeom>
              <a:noFill/>
            </p:spPr>
            <p:txBody>
              <a:bodyPr wrap="none" rtlCol="0">
                <a:spAutoFit/>
              </a:bodyPr>
              <a:lstStyle/>
              <a:p>
                <a:pPr algn="ctr"/>
                <a:r>
                  <a:rPr lang="fr-FR" sz="1400" dirty="0" smtClean="0"/>
                  <a:t>Bleuler</a:t>
                </a:r>
              </a:p>
              <a:p>
                <a:pPr algn="ctr"/>
                <a:r>
                  <a:rPr lang="fr-FR" sz="1200" dirty="0" smtClean="0"/>
                  <a:t>1857-1939</a:t>
                </a:r>
                <a:endParaRPr lang="fr-FR" sz="1100" dirty="0"/>
              </a:p>
            </p:txBody>
          </p:sp>
          <p:pic>
            <p:nvPicPr>
              <p:cNvPr id="10" name="Image 9"/>
              <p:cNvPicPr>
                <a:picLocks noChangeAspect="1"/>
              </p:cNvPicPr>
              <p:nvPr/>
            </p:nvPicPr>
            <p:blipFill>
              <a:blip r:embed="rId7">
                <a:grayscl/>
              </a:blip>
              <a:stretch>
                <a:fillRect/>
              </a:stretch>
            </p:blipFill>
            <p:spPr>
              <a:xfrm>
                <a:off x="2239366" y="1580793"/>
                <a:ext cx="840649" cy="1080000"/>
              </a:xfrm>
              <a:prstGeom prst="rect">
                <a:avLst/>
              </a:prstGeom>
            </p:spPr>
          </p:pic>
          <p:sp>
            <p:nvSpPr>
              <p:cNvPr id="14" name="ZoneTexte 13"/>
              <p:cNvSpPr txBox="1"/>
              <p:nvPr/>
            </p:nvSpPr>
            <p:spPr>
              <a:xfrm>
                <a:off x="2058028" y="3173708"/>
                <a:ext cx="1203324" cy="523220"/>
              </a:xfrm>
              <a:prstGeom prst="rect">
                <a:avLst/>
              </a:prstGeom>
              <a:noFill/>
            </p:spPr>
            <p:txBody>
              <a:bodyPr wrap="none" rtlCol="0">
                <a:spAutoFit/>
              </a:bodyPr>
              <a:lstStyle/>
              <a:p>
                <a:pPr algn="ctr"/>
                <a:r>
                  <a:rPr lang="fr-FR" sz="1400" dirty="0" smtClean="0"/>
                  <a:t>Schizophrénie</a:t>
                </a:r>
              </a:p>
              <a:p>
                <a:pPr algn="ctr"/>
                <a:r>
                  <a:rPr lang="fr-FR" sz="1400" b="1" dirty="0" err="1" smtClean="0">
                    <a:solidFill>
                      <a:srgbClr val="FF6600"/>
                    </a:solidFill>
                  </a:rPr>
                  <a:t>Spaltung</a:t>
                </a:r>
                <a:endParaRPr lang="fr-FR" sz="1400" b="1" dirty="0">
                  <a:solidFill>
                    <a:srgbClr val="FF6600"/>
                  </a:solidFill>
                </a:endParaRPr>
              </a:p>
            </p:txBody>
          </p:sp>
          <p:sp>
            <p:nvSpPr>
              <p:cNvPr id="15" name="Flèche vers la droite 14"/>
              <p:cNvSpPr/>
              <p:nvPr/>
            </p:nvSpPr>
            <p:spPr>
              <a:xfrm>
                <a:off x="1596897" y="2069748"/>
                <a:ext cx="382741" cy="156800"/>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Ellipse 17"/>
              <p:cNvSpPr>
                <a:spLocks noChangeAspect="1"/>
              </p:cNvSpPr>
              <p:nvPr/>
            </p:nvSpPr>
            <p:spPr>
              <a:xfrm>
                <a:off x="1979638" y="4036620"/>
                <a:ext cx="293322" cy="291035"/>
              </a:xfrm>
              <a:prstGeom prst="ellipse">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Ellipse 18"/>
              <p:cNvSpPr>
                <a:spLocks noChangeAspect="1"/>
              </p:cNvSpPr>
              <p:nvPr/>
            </p:nvSpPr>
            <p:spPr>
              <a:xfrm>
                <a:off x="2786693" y="3888618"/>
                <a:ext cx="293322" cy="291035"/>
              </a:xfrm>
              <a:prstGeom prst="ellipse">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Ellipse 19"/>
              <p:cNvSpPr>
                <a:spLocks noChangeAspect="1"/>
              </p:cNvSpPr>
              <p:nvPr/>
            </p:nvSpPr>
            <p:spPr>
              <a:xfrm>
                <a:off x="2534225" y="4621177"/>
                <a:ext cx="293322" cy="291035"/>
              </a:xfrm>
              <a:prstGeom prst="ellipse">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Ellipse 20"/>
              <p:cNvSpPr>
                <a:spLocks noChangeAspect="1"/>
              </p:cNvSpPr>
              <p:nvPr/>
            </p:nvSpPr>
            <p:spPr>
              <a:xfrm>
                <a:off x="2058028" y="4621177"/>
                <a:ext cx="293322" cy="291035"/>
              </a:xfrm>
              <a:prstGeom prst="ellipse">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Ellipse 21"/>
              <p:cNvSpPr>
                <a:spLocks noChangeAspect="1"/>
              </p:cNvSpPr>
              <p:nvPr/>
            </p:nvSpPr>
            <p:spPr>
              <a:xfrm>
                <a:off x="3261352" y="4334537"/>
                <a:ext cx="293322" cy="291035"/>
              </a:xfrm>
              <a:prstGeom prst="ellipse">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4" name="Connecteur droit avec flèche 23"/>
              <p:cNvCxnSpPr>
                <a:stCxn id="18" idx="6"/>
                <a:endCxn id="19" idx="2"/>
              </p:cNvCxnSpPr>
              <p:nvPr/>
            </p:nvCxnSpPr>
            <p:spPr>
              <a:xfrm flipV="1">
                <a:off x="2272960" y="4034136"/>
                <a:ext cx="513733" cy="148002"/>
              </a:xfrm>
              <a:prstGeom prst="straightConnector1">
                <a:avLst/>
              </a:prstGeom>
              <a:ln>
                <a:solidFill>
                  <a:srgbClr val="FF66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5" name="Connecteur droit avec flèche 24"/>
              <p:cNvCxnSpPr>
                <a:stCxn id="19" idx="5"/>
                <a:endCxn id="22" idx="1"/>
              </p:cNvCxnSpPr>
              <p:nvPr/>
            </p:nvCxnSpPr>
            <p:spPr>
              <a:xfrm rot="16200000" flipH="1">
                <a:off x="3050620" y="4123470"/>
                <a:ext cx="240126" cy="267249"/>
              </a:xfrm>
              <a:prstGeom prst="straightConnector1">
                <a:avLst/>
              </a:prstGeom>
              <a:ln>
                <a:solidFill>
                  <a:srgbClr val="FF66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8" name="Connecteur droit avec flèche 27"/>
              <p:cNvCxnSpPr>
                <a:stCxn id="18" idx="5"/>
                <a:endCxn id="20" idx="0"/>
              </p:cNvCxnSpPr>
              <p:nvPr/>
            </p:nvCxnSpPr>
            <p:spPr>
              <a:xfrm rot="16200000" flipH="1">
                <a:off x="2287374" y="4227664"/>
                <a:ext cx="336143" cy="450882"/>
              </a:xfrm>
              <a:prstGeom prst="straightConnector1">
                <a:avLst/>
              </a:prstGeom>
              <a:ln>
                <a:solidFill>
                  <a:srgbClr val="FF66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1" name="Connecteur droit avec flèche 30"/>
              <p:cNvCxnSpPr>
                <a:stCxn id="20" idx="0"/>
                <a:endCxn id="19" idx="3"/>
              </p:cNvCxnSpPr>
              <p:nvPr/>
            </p:nvCxnSpPr>
            <p:spPr>
              <a:xfrm rot="5400000" flipH="1" flipV="1">
                <a:off x="2513195" y="4304724"/>
                <a:ext cx="484145" cy="148763"/>
              </a:xfrm>
              <a:prstGeom prst="straightConnector1">
                <a:avLst/>
              </a:prstGeom>
              <a:ln>
                <a:solidFill>
                  <a:srgbClr val="FF66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4" name="Connecteur droit avec flèche 33"/>
              <p:cNvCxnSpPr>
                <a:stCxn id="20" idx="7"/>
                <a:endCxn id="22" idx="3"/>
              </p:cNvCxnSpPr>
              <p:nvPr/>
            </p:nvCxnSpPr>
            <p:spPr>
              <a:xfrm rot="5400000" flipH="1" flipV="1">
                <a:off x="3004026" y="4363517"/>
                <a:ext cx="80847" cy="519717"/>
              </a:xfrm>
              <a:prstGeom prst="straightConnector1">
                <a:avLst/>
              </a:prstGeom>
              <a:ln>
                <a:solidFill>
                  <a:srgbClr val="FF66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7" name="Connecteur droit avec flèche 36"/>
              <p:cNvCxnSpPr>
                <a:stCxn id="18" idx="3"/>
                <a:endCxn id="21" idx="0"/>
              </p:cNvCxnSpPr>
              <p:nvPr/>
            </p:nvCxnSpPr>
            <p:spPr>
              <a:xfrm rot="16200000" flipH="1">
                <a:off x="1945570" y="4362057"/>
                <a:ext cx="336143" cy="182095"/>
              </a:xfrm>
              <a:prstGeom prst="straightConnector1">
                <a:avLst/>
              </a:prstGeom>
              <a:ln>
                <a:solidFill>
                  <a:srgbClr val="FF6600"/>
                </a:solidFill>
                <a:headEnd type="arrow"/>
                <a:tailEnd type="arrow"/>
              </a:ln>
              <a:effectLst/>
            </p:spPr>
            <p:style>
              <a:lnRef idx="2">
                <a:schemeClr val="accent1"/>
              </a:lnRef>
              <a:fillRef idx="0">
                <a:schemeClr val="accent1"/>
              </a:fillRef>
              <a:effectRef idx="1">
                <a:schemeClr val="accent1"/>
              </a:effectRef>
              <a:fontRef idx="minor">
                <a:schemeClr val="tx1"/>
              </a:fontRef>
            </p:style>
          </p:cxnSp>
        </p:grpSp>
        <p:sp>
          <p:nvSpPr>
            <p:cNvPr id="63" name="ZoneTexte 62"/>
            <p:cNvSpPr txBox="1"/>
            <p:nvPr/>
          </p:nvSpPr>
          <p:spPr>
            <a:xfrm>
              <a:off x="1916926" y="5204204"/>
              <a:ext cx="1496646" cy="646331"/>
            </a:xfrm>
            <a:prstGeom prst="rect">
              <a:avLst/>
            </a:prstGeom>
            <a:noFill/>
          </p:spPr>
          <p:txBody>
            <a:bodyPr wrap="square" rtlCol="0">
              <a:spAutoFit/>
            </a:bodyPr>
            <a:lstStyle/>
            <a:p>
              <a:pPr algn="ctr"/>
              <a:r>
                <a:rPr lang="fr-FR" sz="1200" dirty="0" smtClean="0"/>
                <a:t>Processus psychopathologique</a:t>
              </a:r>
            </a:p>
            <a:p>
              <a:pPr algn="ctr"/>
              <a:r>
                <a:rPr lang="fr-FR" sz="1200" dirty="0" smtClean="0"/>
                <a:t>« fonctionnel »</a:t>
              </a:r>
              <a:endParaRPr lang="fr-FR" sz="1200" dirty="0"/>
            </a:p>
          </p:txBody>
        </p:sp>
      </p:grpSp>
      <p:sp>
        <p:nvSpPr>
          <p:cNvPr id="67" name="ZoneTexte 66"/>
          <p:cNvSpPr txBox="1"/>
          <p:nvPr/>
        </p:nvSpPr>
        <p:spPr>
          <a:xfrm>
            <a:off x="7964696" y="6337109"/>
            <a:ext cx="1180707" cy="523220"/>
          </a:xfrm>
          <a:prstGeom prst="rect">
            <a:avLst/>
          </a:prstGeom>
          <a:noFill/>
        </p:spPr>
        <p:txBody>
          <a:bodyPr wrap="none" rtlCol="0">
            <a:spAutoFit/>
          </a:bodyPr>
          <a:lstStyle/>
          <a:p>
            <a:pPr algn="r"/>
            <a:r>
              <a:rPr lang="fr-FR" sz="1400" dirty="0" smtClean="0"/>
              <a:t>Azorin, 1993</a:t>
            </a:r>
          </a:p>
          <a:p>
            <a:pPr algn="r"/>
            <a:r>
              <a:rPr lang="fr-FR" sz="1400" dirty="0" err="1" smtClean="0"/>
              <a:t>Bottero</a:t>
            </a:r>
            <a:r>
              <a:rPr lang="fr-FR" sz="1400" dirty="0" smtClean="0"/>
              <a:t>, 2001</a:t>
            </a:r>
            <a:endParaRPr lang="fr-FR"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3" grpId="0" animBg="1"/>
      <p:bldP spid="61" grpId="0" animBg="1"/>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sp>
        <p:nvSpPr>
          <p:cNvPr id="5" name="ZoneTexte 4"/>
          <p:cNvSpPr txBox="1"/>
          <p:nvPr/>
        </p:nvSpPr>
        <p:spPr>
          <a:xfrm>
            <a:off x="2618174" y="439037"/>
            <a:ext cx="3217047" cy="461665"/>
          </a:xfrm>
          <a:prstGeom prst="rect">
            <a:avLst/>
          </a:prstGeom>
          <a:noFill/>
        </p:spPr>
        <p:txBody>
          <a:bodyPr wrap="none" rtlCol="0">
            <a:spAutoFit/>
          </a:bodyPr>
          <a:lstStyle/>
          <a:p>
            <a:r>
              <a:rPr lang="fr-FR" sz="2400" dirty="0" smtClean="0">
                <a:solidFill>
                  <a:srgbClr val="EF2E2E"/>
                </a:solidFill>
              </a:rPr>
              <a:t>De Bleuler à Janet : Jung</a:t>
            </a:r>
            <a:endParaRPr lang="fr-FR" sz="2400" dirty="0">
              <a:solidFill>
                <a:srgbClr val="EF2E2E"/>
              </a:solidFill>
            </a:endParaRPr>
          </a:p>
        </p:txBody>
      </p:sp>
      <p:sp>
        <p:nvSpPr>
          <p:cNvPr id="12" name="ZoneTexte 11"/>
          <p:cNvSpPr txBox="1"/>
          <p:nvPr/>
        </p:nvSpPr>
        <p:spPr>
          <a:xfrm>
            <a:off x="485375" y="2681265"/>
            <a:ext cx="869762" cy="492443"/>
          </a:xfrm>
          <a:prstGeom prst="rect">
            <a:avLst/>
          </a:prstGeom>
          <a:noFill/>
        </p:spPr>
        <p:txBody>
          <a:bodyPr wrap="none" rtlCol="0">
            <a:spAutoFit/>
          </a:bodyPr>
          <a:lstStyle/>
          <a:p>
            <a:pPr algn="ctr"/>
            <a:r>
              <a:rPr lang="fr-FR" sz="1400" dirty="0" smtClean="0"/>
              <a:t>Kraepelin</a:t>
            </a:r>
          </a:p>
          <a:p>
            <a:pPr algn="ctr"/>
            <a:r>
              <a:rPr lang="fr-FR" sz="1200" dirty="0" smtClean="0"/>
              <a:t>1856-1926</a:t>
            </a:r>
            <a:endParaRPr lang="fr-FR" sz="1200" dirty="0"/>
          </a:p>
        </p:txBody>
      </p:sp>
      <p:pic>
        <p:nvPicPr>
          <p:cNvPr id="13" name="Image 12"/>
          <p:cNvPicPr>
            <a:picLocks noChangeAspect="1"/>
          </p:cNvPicPr>
          <p:nvPr/>
        </p:nvPicPr>
        <p:blipFill>
          <a:blip r:embed="rId5">
            <a:grayscl/>
            <a:lum bright="7000"/>
          </a:blip>
          <a:stretch>
            <a:fillRect/>
          </a:stretch>
        </p:blipFill>
        <p:spPr>
          <a:xfrm flipH="1">
            <a:off x="543662" y="1580793"/>
            <a:ext cx="753189" cy="1080000"/>
          </a:xfrm>
          <a:prstGeom prst="rect">
            <a:avLst/>
          </a:prstGeom>
        </p:spPr>
      </p:pic>
      <p:sp>
        <p:nvSpPr>
          <p:cNvPr id="14" name="ZoneTexte 13"/>
          <p:cNvSpPr txBox="1"/>
          <p:nvPr/>
        </p:nvSpPr>
        <p:spPr>
          <a:xfrm>
            <a:off x="165226" y="3173708"/>
            <a:ext cx="1510061" cy="523220"/>
          </a:xfrm>
          <a:prstGeom prst="rect">
            <a:avLst/>
          </a:prstGeom>
          <a:noFill/>
        </p:spPr>
        <p:txBody>
          <a:bodyPr wrap="none" rtlCol="0">
            <a:spAutoFit/>
          </a:bodyPr>
          <a:lstStyle/>
          <a:p>
            <a:pPr algn="ctr"/>
            <a:r>
              <a:rPr lang="fr-FR" sz="1400" dirty="0" err="1" smtClean="0"/>
              <a:t>Dementia</a:t>
            </a:r>
            <a:r>
              <a:rPr lang="fr-FR" sz="1400" dirty="0" smtClean="0"/>
              <a:t> </a:t>
            </a:r>
            <a:r>
              <a:rPr lang="fr-FR" sz="1400" dirty="0" err="1" smtClean="0"/>
              <a:t>praecox</a:t>
            </a:r>
            <a:endParaRPr lang="fr-FR" sz="1400" dirty="0" smtClean="0"/>
          </a:p>
          <a:p>
            <a:pPr algn="ctr"/>
            <a:r>
              <a:rPr lang="fr-FR" sz="1400" b="1" dirty="0" smtClean="0">
                <a:solidFill>
                  <a:srgbClr val="FF6600"/>
                </a:solidFill>
              </a:rPr>
              <a:t>Dégénérescence</a:t>
            </a:r>
            <a:endParaRPr lang="fr-FR" sz="1400" b="1" dirty="0">
              <a:solidFill>
                <a:srgbClr val="FF6600"/>
              </a:solidFill>
            </a:endParaRPr>
          </a:p>
        </p:txBody>
      </p:sp>
      <p:sp>
        <p:nvSpPr>
          <p:cNvPr id="20" name="ZoneTexte 19"/>
          <p:cNvSpPr txBox="1"/>
          <p:nvPr/>
        </p:nvSpPr>
        <p:spPr>
          <a:xfrm>
            <a:off x="2231816" y="2681265"/>
            <a:ext cx="855748" cy="492443"/>
          </a:xfrm>
          <a:prstGeom prst="rect">
            <a:avLst/>
          </a:prstGeom>
          <a:noFill/>
        </p:spPr>
        <p:txBody>
          <a:bodyPr wrap="none" rtlCol="0">
            <a:spAutoFit/>
          </a:bodyPr>
          <a:lstStyle/>
          <a:p>
            <a:pPr algn="ctr"/>
            <a:r>
              <a:rPr lang="fr-FR" sz="1400" dirty="0" smtClean="0"/>
              <a:t>Bleuler</a:t>
            </a:r>
          </a:p>
          <a:p>
            <a:pPr algn="ctr"/>
            <a:r>
              <a:rPr lang="fr-FR" sz="1200" dirty="0" smtClean="0"/>
              <a:t>1857-1939</a:t>
            </a:r>
            <a:endParaRPr lang="fr-FR" sz="1100" dirty="0"/>
          </a:p>
        </p:txBody>
      </p:sp>
      <p:pic>
        <p:nvPicPr>
          <p:cNvPr id="21" name="Image 20"/>
          <p:cNvPicPr>
            <a:picLocks noChangeAspect="1"/>
          </p:cNvPicPr>
          <p:nvPr/>
        </p:nvPicPr>
        <p:blipFill>
          <a:blip r:embed="rId6">
            <a:grayscl/>
          </a:blip>
          <a:stretch>
            <a:fillRect/>
          </a:stretch>
        </p:blipFill>
        <p:spPr>
          <a:xfrm>
            <a:off x="2239366" y="1580793"/>
            <a:ext cx="840649" cy="1080000"/>
          </a:xfrm>
          <a:prstGeom prst="rect">
            <a:avLst/>
          </a:prstGeom>
        </p:spPr>
      </p:pic>
      <p:sp>
        <p:nvSpPr>
          <p:cNvPr id="22" name="ZoneTexte 13"/>
          <p:cNvSpPr txBox="1"/>
          <p:nvPr/>
        </p:nvSpPr>
        <p:spPr>
          <a:xfrm>
            <a:off x="2058028" y="3173708"/>
            <a:ext cx="1203324" cy="523220"/>
          </a:xfrm>
          <a:prstGeom prst="rect">
            <a:avLst/>
          </a:prstGeom>
          <a:noFill/>
        </p:spPr>
        <p:txBody>
          <a:bodyPr wrap="none" rtlCol="0">
            <a:spAutoFit/>
          </a:bodyPr>
          <a:lstStyle/>
          <a:p>
            <a:pPr algn="ctr"/>
            <a:r>
              <a:rPr lang="fr-FR" sz="1400" dirty="0" smtClean="0"/>
              <a:t>Schizophrénie</a:t>
            </a:r>
          </a:p>
          <a:p>
            <a:pPr algn="ctr"/>
            <a:r>
              <a:rPr lang="fr-FR" sz="1400" b="1" dirty="0" err="1" smtClean="0">
                <a:solidFill>
                  <a:srgbClr val="FF6600"/>
                </a:solidFill>
              </a:rPr>
              <a:t>Spaltung</a:t>
            </a:r>
            <a:endParaRPr lang="fr-FR" sz="1400" b="1" dirty="0">
              <a:solidFill>
                <a:srgbClr val="FF6600"/>
              </a:solidFill>
            </a:endParaRPr>
          </a:p>
        </p:txBody>
      </p:sp>
      <p:sp>
        <p:nvSpPr>
          <p:cNvPr id="23" name="Flèche vers la droite 22"/>
          <p:cNvSpPr/>
          <p:nvPr/>
        </p:nvSpPr>
        <p:spPr>
          <a:xfrm>
            <a:off x="1596897" y="2069748"/>
            <a:ext cx="382741" cy="156800"/>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7" name="Image 36" descr="Capture d’écran 2014-11-23 à 16.58.49.png"/>
          <p:cNvPicPr>
            <a:picLocks noChangeAspect="1"/>
          </p:cNvPicPr>
          <p:nvPr/>
        </p:nvPicPr>
        <p:blipFill>
          <a:blip r:embed="rId7"/>
          <a:stretch>
            <a:fillRect/>
          </a:stretch>
        </p:blipFill>
        <p:spPr>
          <a:xfrm>
            <a:off x="3574507" y="1802686"/>
            <a:ext cx="5365683" cy="873787"/>
          </a:xfrm>
          <a:prstGeom prst="rect">
            <a:avLst/>
          </a:prstGeom>
        </p:spPr>
      </p:pic>
      <p:grpSp>
        <p:nvGrpSpPr>
          <p:cNvPr id="51" name="Grouper 50"/>
          <p:cNvGrpSpPr/>
          <p:nvPr/>
        </p:nvGrpSpPr>
        <p:grpSpPr>
          <a:xfrm>
            <a:off x="3978909" y="1362853"/>
            <a:ext cx="889713" cy="3238192"/>
            <a:chOff x="3978909" y="1362853"/>
            <a:chExt cx="889713" cy="3238192"/>
          </a:xfrm>
        </p:grpSpPr>
        <p:sp>
          <p:nvSpPr>
            <p:cNvPr id="39" name="Flèche courbée vers le bas 38"/>
            <p:cNvSpPr/>
            <p:nvPr/>
          </p:nvSpPr>
          <p:spPr>
            <a:xfrm rot="3177909">
              <a:off x="3472464" y="1869298"/>
              <a:ext cx="1663568" cy="650677"/>
            </a:xfrm>
            <a:prstGeom prst="curvedDownArrow">
              <a:avLst>
                <a:gd name="adj1" fmla="val 14838"/>
                <a:gd name="adj2" fmla="val 35569"/>
                <a:gd name="adj3" fmla="val 25779"/>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grpSp>
          <p:nvGrpSpPr>
            <p:cNvPr id="45" name="Grouper 44"/>
            <p:cNvGrpSpPr/>
            <p:nvPr/>
          </p:nvGrpSpPr>
          <p:grpSpPr>
            <a:xfrm>
              <a:off x="4012874" y="3028602"/>
              <a:ext cx="855748" cy="1572443"/>
              <a:chOff x="4012874" y="3169722"/>
              <a:chExt cx="855748" cy="1572443"/>
            </a:xfrm>
          </p:grpSpPr>
          <p:pic>
            <p:nvPicPr>
              <p:cNvPr id="40" name="Image 39"/>
              <p:cNvPicPr>
                <a:picLocks/>
              </p:cNvPicPr>
              <p:nvPr/>
            </p:nvPicPr>
            <p:blipFill>
              <a:blip r:embed="rId8">
                <a:lum bright="23000"/>
              </a:blip>
              <a:stretch>
                <a:fillRect/>
              </a:stretch>
            </p:blipFill>
            <p:spPr>
              <a:xfrm flipH="1">
                <a:off x="4075586" y="3169722"/>
                <a:ext cx="753613" cy="1080000"/>
              </a:xfrm>
              <a:prstGeom prst="rect">
                <a:avLst/>
              </a:prstGeom>
            </p:spPr>
          </p:pic>
          <p:sp>
            <p:nvSpPr>
              <p:cNvPr id="41" name="ZoneTexte 40"/>
              <p:cNvSpPr txBox="1"/>
              <p:nvPr/>
            </p:nvSpPr>
            <p:spPr>
              <a:xfrm>
                <a:off x="4012874" y="4249722"/>
                <a:ext cx="855748" cy="492443"/>
              </a:xfrm>
              <a:prstGeom prst="rect">
                <a:avLst/>
              </a:prstGeom>
              <a:noFill/>
            </p:spPr>
            <p:txBody>
              <a:bodyPr wrap="none" rtlCol="0">
                <a:spAutoFit/>
              </a:bodyPr>
              <a:lstStyle/>
              <a:p>
                <a:pPr algn="ctr"/>
                <a:r>
                  <a:rPr lang="fr-FR" sz="1400" dirty="0" smtClean="0"/>
                  <a:t>Jung</a:t>
                </a:r>
              </a:p>
              <a:p>
                <a:pPr algn="ctr"/>
                <a:r>
                  <a:rPr lang="fr-FR" sz="1200" dirty="0" smtClean="0"/>
                  <a:t>1875-1961</a:t>
                </a:r>
                <a:endParaRPr lang="fr-FR" sz="1100" dirty="0"/>
              </a:p>
            </p:txBody>
          </p:sp>
        </p:grpSp>
      </p:grpSp>
      <p:pic>
        <p:nvPicPr>
          <p:cNvPr id="47" name="Image 46"/>
          <p:cNvPicPr>
            <a:picLocks noChangeAspect="1"/>
          </p:cNvPicPr>
          <p:nvPr/>
        </p:nvPicPr>
        <p:blipFill>
          <a:blip r:embed="rId9">
            <a:duotone>
              <a:schemeClr val="accent6">
                <a:shade val="45000"/>
                <a:satMod val="135000"/>
              </a:schemeClr>
              <a:prstClr val="white"/>
            </a:duotone>
          </a:blip>
          <a:stretch>
            <a:fillRect/>
          </a:stretch>
        </p:blipFill>
        <p:spPr>
          <a:xfrm>
            <a:off x="458365" y="4710806"/>
            <a:ext cx="1493630" cy="1557962"/>
          </a:xfrm>
          <a:prstGeom prst="rect">
            <a:avLst/>
          </a:prstGeom>
        </p:spPr>
      </p:pic>
      <p:grpSp>
        <p:nvGrpSpPr>
          <p:cNvPr id="52" name="Grouper 51"/>
          <p:cNvGrpSpPr/>
          <p:nvPr/>
        </p:nvGrpSpPr>
        <p:grpSpPr>
          <a:xfrm>
            <a:off x="2188434" y="3724287"/>
            <a:ext cx="1826312" cy="2558961"/>
            <a:chOff x="2188434" y="3724287"/>
            <a:chExt cx="1826312" cy="2558961"/>
          </a:xfrm>
        </p:grpSpPr>
        <p:grpSp>
          <p:nvGrpSpPr>
            <p:cNvPr id="46" name="Grouper 45"/>
            <p:cNvGrpSpPr/>
            <p:nvPr/>
          </p:nvGrpSpPr>
          <p:grpSpPr>
            <a:xfrm>
              <a:off x="2188434" y="4710805"/>
              <a:ext cx="855748" cy="1572443"/>
              <a:chOff x="2188434" y="4710805"/>
              <a:chExt cx="855748" cy="1572443"/>
            </a:xfrm>
          </p:grpSpPr>
          <p:pic>
            <p:nvPicPr>
              <p:cNvPr id="42" name="Image 41"/>
              <p:cNvPicPr>
                <a:picLocks noChangeAspect="1"/>
              </p:cNvPicPr>
              <p:nvPr/>
            </p:nvPicPr>
            <p:blipFill>
              <a:blip r:embed="rId10"/>
              <a:srcRect l="14516" t="15062" r="20968" b="19789"/>
              <a:stretch>
                <a:fillRect/>
              </a:stretch>
            </p:blipFill>
            <p:spPr>
              <a:xfrm>
                <a:off x="2251146" y="4710805"/>
                <a:ext cx="734056" cy="1080000"/>
              </a:xfrm>
              <a:prstGeom prst="rect">
                <a:avLst/>
              </a:prstGeom>
            </p:spPr>
          </p:pic>
          <p:sp>
            <p:nvSpPr>
              <p:cNvPr id="43" name="ZoneTexte 42"/>
              <p:cNvSpPr txBox="1"/>
              <p:nvPr/>
            </p:nvSpPr>
            <p:spPr>
              <a:xfrm>
                <a:off x="2188434" y="5790805"/>
                <a:ext cx="855748" cy="492443"/>
              </a:xfrm>
              <a:prstGeom prst="rect">
                <a:avLst/>
              </a:prstGeom>
              <a:noFill/>
            </p:spPr>
            <p:txBody>
              <a:bodyPr wrap="none" rtlCol="0">
                <a:spAutoFit/>
              </a:bodyPr>
              <a:lstStyle/>
              <a:p>
                <a:pPr algn="ctr"/>
                <a:r>
                  <a:rPr lang="fr-FR" sz="1400" dirty="0" smtClean="0"/>
                  <a:t>Janet</a:t>
                </a:r>
              </a:p>
              <a:p>
                <a:pPr algn="ctr"/>
                <a:r>
                  <a:rPr lang="fr-FR" sz="1200" dirty="0" smtClean="0"/>
                  <a:t>1859-1947</a:t>
                </a:r>
                <a:endParaRPr lang="fr-FR" sz="1100" dirty="0"/>
              </a:p>
            </p:txBody>
          </p:sp>
        </p:grpSp>
        <p:sp>
          <p:nvSpPr>
            <p:cNvPr id="44" name="Flèche courbée vers le bas 43"/>
            <p:cNvSpPr/>
            <p:nvPr/>
          </p:nvSpPr>
          <p:spPr>
            <a:xfrm rot="8402070" flipV="1">
              <a:off x="2351178" y="3724287"/>
              <a:ext cx="1663568" cy="636313"/>
            </a:xfrm>
            <a:prstGeom prst="curvedDownArrow">
              <a:avLst>
                <a:gd name="adj1" fmla="val 14838"/>
                <a:gd name="adj2" fmla="val 35569"/>
                <a:gd name="adj3" fmla="val 25779"/>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48" name="ZoneTexte 47"/>
            <p:cNvSpPr txBox="1"/>
            <p:nvPr/>
          </p:nvSpPr>
          <p:spPr>
            <a:xfrm>
              <a:off x="2727920" y="3986190"/>
              <a:ext cx="855748" cy="276999"/>
            </a:xfrm>
            <a:prstGeom prst="rect">
              <a:avLst/>
            </a:prstGeom>
            <a:noFill/>
          </p:spPr>
          <p:txBody>
            <a:bodyPr wrap="none" rtlCol="0">
              <a:spAutoFit/>
            </a:bodyPr>
            <a:lstStyle/>
            <a:p>
              <a:r>
                <a:rPr lang="fr-FR" sz="1200" dirty="0" smtClean="0"/>
                <a:t>1902-1903</a:t>
              </a:r>
              <a:endParaRPr lang="fr-FR" sz="1200" dirty="0"/>
            </a:p>
          </p:txBody>
        </p:sp>
      </p:grpSp>
      <p:grpSp>
        <p:nvGrpSpPr>
          <p:cNvPr id="53" name="Grouper 52"/>
          <p:cNvGrpSpPr/>
          <p:nvPr/>
        </p:nvGrpSpPr>
        <p:grpSpPr>
          <a:xfrm>
            <a:off x="4867031" y="2190932"/>
            <a:ext cx="4276969" cy="4416621"/>
            <a:chOff x="4867031" y="2190932"/>
            <a:chExt cx="4276969" cy="4416621"/>
          </a:xfrm>
        </p:grpSpPr>
        <p:sp>
          <p:nvSpPr>
            <p:cNvPr id="38" name="ZoneTexte 37"/>
            <p:cNvSpPr txBox="1"/>
            <p:nvPr/>
          </p:nvSpPr>
          <p:spPr>
            <a:xfrm>
              <a:off x="8274901" y="2496599"/>
              <a:ext cx="600645" cy="338554"/>
            </a:xfrm>
            <a:prstGeom prst="rect">
              <a:avLst/>
            </a:prstGeom>
            <a:noFill/>
          </p:spPr>
          <p:txBody>
            <a:bodyPr wrap="none" rtlCol="0">
              <a:spAutoFit/>
            </a:bodyPr>
            <a:lstStyle/>
            <a:p>
              <a:r>
                <a:rPr lang="fr-FR" sz="1600" b="1" dirty="0" smtClean="0">
                  <a:solidFill>
                    <a:srgbClr val="018638"/>
                  </a:solidFill>
                </a:rPr>
                <a:t>1906</a:t>
              </a:r>
              <a:endParaRPr lang="fr-FR" sz="1600" b="1" dirty="0">
                <a:solidFill>
                  <a:srgbClr val="018638"/>
                </a:solidFill>
              </a:endParaRPr>
            </a:p>
          </p:txBody>
        </p:sp>
        <p:sp>
          <p:nvSpPr>
            <p:cNvPr id="49" name="Flèche courbée vers le bas 48"/>
            <p:cNvSpPr/>
            <p:nvPr/>
          </p:nvSpPr>
          <p:spPr>
            <a:xfrm rot="18676545" flipV="1">
              <a:off x="2976877" y="4081086"/>
              <a:ext cx="4416621" cy="636313"/>
            </a:xfrm>
            <a:prstGeom prst="curvedDownArrow">
              <a:avLst>
                <a:gd name="adj1" fmla="val 14838"/>
                <a:gd name="adj2" fmla="val 35569"/>
                <a:gd name="adj3" fmla="val 25779"/>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50" name="ZoneTexte 49"/>
            <p:cNvSpPr txBox="1"/>
            <p:nvPr/>
          </p:nvSpPr>
          <p:spPr>
            <a:xfrm>
              <a:off x="5835221" y="4108602"/>
              <a:ext cx="3308779" cy="1477328"/>
            </a:xfrm>
            <a:prstGeom prst="rect">
              <a:avLst/>
            </a:prstGeom>
            <a:noFill/>
          </p:spPr>
          <p:txBody>
            <a:bodyPr wrap="square" rtlCol="0">
              <a:spAutoFit/>
            </a:bodyPr>
            <a:lstStyle/>
            <a:p>
              <a:r>
                <a:rPr lang="fr-FR" dirty="0" smtClean="0"/>
                <a:t>Application dans la clinique de Bleuler à la démence précoce d’une notion clé de l’école psychologique française : </a:t>
              </a:r>
            </a:p>
            <a:p>
              <a:r>
                <a:rPr lang="fr-FR" b="1" dirty="0" smtClean="0">
                  <a:solidFill>
                    <a:srgbClr val="FF6600"/>
                  </a:solidFill>
                </a:rPr>
                <a:t>La dissociation</a:t>
              </a:r>
              <a:endParaRPr lang="fr-FR" b="1" dirty="0">
                <a:solidFill>
                  <a:srgbClr val="FF6600"/>
                </a:solidFill>
              </a:endParaRPr>
            </a:p>
          </p:txBody>
        </p:sp>
      </p:grpSp>
      <p:sp>
        <p:nvSpPr>
          <p:cNvPr id="54" name="ZoneTexte 53"/>
          <p:cNvSpPr txBox="1"/>
          <p:nvPr/>
        </p:nvSpPr>
        <p:spPr>
          <a:xfrm>
            <a:off x="7964696" y="6337109"/>
            <a:ext cx="1180707" cy="523220"/>
          </a:xfrm>
          <a:prstGeom prst="rect">
            <a:avLst/>
          </a:prstGeom>
          <a:noFill/>
        </p:spPr>
        <p:txBody>
          <a:bodyPr wrap="none" rtlCol="0">
            <a:spAutoFit/>
          </a:bodyPr>
          <a:lstStyle/>
          <a:p>
            <a:pPr algn="r"/>
            <a:r>
              <a:rPr lang="fr-FR" sz="1400" dirty="0" smtClean="0"/>
              <a:t>Azorin, 1993</a:t>
            </a:r>
          </a:p>
          <a:p>
            <a:pPr algn="r"/>
            <a:r>
              <a:rPr lang="fr-FR" sz="1400" dirty="0" err="1" smtClean="0"/>
              <a:t>Bottero</a:t>
            </a:r>
            <a:r>
              <a:rPr lang="fr-FR" sz="1400" dirty="0" smtClean="0"/>
              <a:t>, 2001</a:t>
            </a:r>
            <a:endParaRPr lang="fr-FR"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sp>
        <p:nvSpPr>
          <p:cNvPr id="5" name="ZoneTexte 4"/>
          <p:cNvSpPr txBox="1"/>
          <p:nvPr/>
        </p:nvSpPr>
        <p:spPr>
          <a:xfrm>
            <a:off x="2618174" y="439037"/>
            <a:ext cx="3217047" cy="461665"/>
          </a:xfrm>
          <a:prstGeom prst="rect">
            <a:avLst/>
          </a:prstGeom>
          <a:noFill/>
        </p:spPr>
        <p:txBody>
          <a:bodyPr wrap="none" rtlCol="0">
            <a:spAutoFit/>
          </a:bodyPr>
          <a:lstStyle/>
          <a:p>
            <a:r>
              <a:rPr lang="fr-FR" sz="2400" dirty="0" smtClean="0">
                <a:solidFill>
                  <a:srgbClr val="EF2E2E"/>
                </a:solidFill>
              </a:rPr>
              <a:t>De Bleuler à Janet : Jung</a:t>
            </a:r>
            <a:endParaRPr lang="fr-FR" sz="2400" dirty="0">
              <a:solidFill>
                <a:srgbClr val="EF2E2E"/>
              </a:solidFill>
            </a:endParaRPr>
          </a:p>
        </p:txBody>
      </p:sp>
      <p:sp>
        <p:nvSpPr>
          <p:cNvPr id="12" name="ZoneTexte 11"/>
          <p:cNvSpPr txBox="1"/>
          <p:nvPr/>
        </p:nvSpPr>
        <p:spPr>
          <a:xfrm>
            <a:off x="563765" y="2681265"/>
            <a:ext cx="869762" cy="492443"/>
          </a:xfrm>
          <a:prstGeom prst="rect">
            <a:avLst/>
          </a:prstGeom>
          <a:noFill/>
        </p:spPr>
        <p:txBody>
          <a:bodyPr wrap="none" rtlCol="0">
            <a:spAutoFit/>
          </a:bodyPr>
          <a:lstStyle/>
          <a:p>
            <a:pPr algn="ctr"/>
            <a:r>
              <a:rPr lang="fr-FR" sz="1400" dirty="0" smtClean="0"/>
              <a:t>Kraepelin</a:t>
            </a:r>
          </a:p>
          <a:p>
            <a:pPr algn="ctr"/>
            <a:r>
              <a:rPr lang="fr-FR" sz="1200" dirty="0" smtClean="0"/>
              <a:t>1856-1926</a:t>
            </a:r>
            <a:endParaRPr lang="fr-FR" sz="1200" dirty="0"/>
          </a:p>
        </p:txBody>
      </p:sp>
      <p:pic>
        <p:nvPicPr>
          <p:cNvPr id="13" name="Image 12"/>
          <p:cNvPicPr>
            <a:picLocks noChangeAspect="1"/>
          </p:cNvPicPr>
          <p:nvPr/>
        </p:nvPicPr>
        <p:blipFill>
          <a:blip r:embed="rId5">
            <a:grayscl/>
            <a:lum bright="7000"/>
          </a:blip>
          <a:stretch>
            <a:fillRect/>
          </a:stretch>
        </p:blipFill>
        <p:spPr>
          <a:xfrm flipH="1">
            <a:off x="622052" y="1580793"/>
            <a:ext cx="753189" cy="1080000"/>
          </a:xfrm>
          <a:prstGeom prst="rect">
            <a:avLst/>
          </a:prstGeom>
        </p:spPr>
      </p:pic>
      <p:sp>
        <p:nvSpPr>
          <p:cNvPr id="20" name="ZoneTexte 19"/>
          <p:cNvSpPr txBox="1"/>
          <p:nvPr/>
        </p:nvSpPr>
        <p:spPr>
          <a:xfrm>
            <a:off x="2310206" y="2681265"/>
            <a:ext cx="855748" cy="492443"/>
          </a:xfrm>
          <a:prstGeom prst="rect">
            <a:avLst/>
          </a:prstGeom>
          <a:noFill/>
        </p:spPr>
        <p:txBody>
          <a:bodyPr wrap="none" rtlCol="0">
            <a:spAutoFit/>
          </a:bodyPr>
          <a:lstStyle/>
          <a:p>
            <a:pPr algn="ctr"/>
            <a:r>
              <a:rPr lang="fr-FR" sz="1400" dirty="0" smtClean="0"/>
              <a:t>Bleuler</a:t>
            </a:r>
          </a:p>
          <a:p>
            <a:pPr algn="ctr"/>
            <a:r>
              <a:rPr lang="fr-FR" sz="1200" dirty="0" smtClean="0"/>
              <a:t>1857-1939</a:t>
            </a:r>
            <a:endParaRPr lang="fr-FR" sz="1100" dirty="0"/>
          </a:p>
        </p:txBody>
      </p:sp>
      <p:pic>
        <p:nvPicPr>
          <p:cNvPr id="21" name="Image 20"/>
          <p:cNvPicPr>
            <a:picLocks noChangeAspect="1"/>
          </p:cNvPicPr>
          <p:nvPr/>
        </p:nvPicPr>
        <p:blipFill>
          <a:blip r:embed="rId6">
            <a:grayscl/>
          </a:blip>
          <a:stretch>
            <a:fillRect/>
          </a:stretch>
        </p:blipFill>
        <p:spPr>
          <a:xfrm>
            <a:off x="2317756" y="1580793"/>
            <a:ext cx="840649" cy="1080000"/>
          </a:xfrm>
          <a:prstGeom prst="rect">
            <a:avLst/>
          </a:prstGeom>
        </p:spPr>
      </p:pic>
      <p:sp>
        <p:nvSpPr>
          <p:cNvPr id="23" name="Flèche vers la droite 22"/>
          <p:cNvSpPr/>
          <p:nvPr/>
        </p:nvSpPr>
        <p:spPr>
          <a:xfrm>
            <a:off x="1675287" y="2069748"/>
            <a:ext cx="382741" cy="156800"/>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 name="Flèche courbée vers le bas 38"/>
          <p:cNvSpPr/>
          <p:nvPr/>
        </p:nvSpPr>
        <p:spPr>
          <a:xfrm rot="3177909">
            <a:off x="3535176" y="1869298"/>
            <a:ext cx="1663568" cy="650677"/>
          </a:xfrm>
          <a:prstGeom prst="curvedDownArrow">
            <a:avLst>
              <a:gd name="adj1" fmla="val 14838"/>
              <a:gd name="adj2" fmla="val 35569"/>
              <a:gd name="adj3" fmla="val 25779"/>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grpSp>
        <p:nvGrpSpPr>
          <p:cNvPr id="2" name="Grouper 44"/>
          <p:cNvGrpSpPr/>
          <p:nvPr/>
        </p:nvGrpSpPr>
        <p:grpSpPr>
          <a:xfrm>
            <a:off x="4091264" y="3028602"/>
            <a:ext cx="855748" cy="1572443"/>
            <a:chOff x="4012874" y="3169722"/>
            <a:chExt cx="855748" cy="1572443"/>
          </a:xfrm>
        </p:grpSpPr>
        <p:pic>
          <p:nvPicPr>
            <p:cNvPr id="40" name="Image 39"/>
            <p:cNvPicPr>
              <a:picLocks/>
            </p:cNvPicPr>
            <p:nvPr/>
          </p:nvPicPr>
          <p:blipFill>
            <a:blip r:embed="rId7">
              <a:lum bright="23000"/>
            </a:blip>
            <a:stretch>
              <a:fillRect/>
            </a:stretch>
          </p:blipFill>
          <p:spPr>
            <a:xfrm flipH="1">
              <a:off x="4075586" y="3169722"/>
              <a:ext cx="753613" cy="1080000"/>
            </a:xfrm>
            <a:prstGeom prst="rect">
              <a:avLst/>
            </a:prstGeom>
          </p:spPr>
        </p:pic>
        <p:sp>
          <p:nvSpPr>
            <p:cNvPr id="41" name="ZoneTexte 40"/>
            <p:cNvSpPr txBox="1"/>
            <p:nvPr/>
          </p:nvSpPr>
          <p:spPr>
            <a:xfrm>
              <a:off x="4012874" y="4249722"/>
              <a:ext cx="855748" cy="492443"/>
            </a:xfrm>
            <a:prstGeom prst="rect">
              <a:avLst/>
            </a:prstGeom>
            <a:noFill/>
          </p:spPr>
          <p:txBody>
            <a:bodyPr wrap="none" rtlCol="0">
              <a:spAutoFit/>
            </a:bodyPr>
            <a:lstStyle/>
            <a:p>
              <a:pPr algn="ctr"/>
              <a:r>
                <a:rPr lang="fr-FR" sz="1400" dirty="0" smtClean="0"/>
                <a:t>Jung</a:t>
              </a:r>
            </a:p>
            <a:p>
              <a:pPr algn="ctr"/>
              <a:r>
                <a:rPr lang="fr-FR" sz="1200" dirty="0" smtClean="0"/>
                <a:t>1875-1961</a:t>
              </a:r>
              <a:endParaRPr lang="fr-FR" sz="1100" dirty="0"/>
            </a:p>
          </p:txBody>
        </p:sp>
      </p:grpSp>
      <p:grpSp>
        <p:nvGrpSpPr>
          <p:cNvPr id="3" name="Grouper 45"/>
          <p:cNvGrpSpPr/>
          <p:nvPr/>
        </p:nvGrpSpPr>
        <p:grpSpPr>
          <a:xfrm>
            <a:off x="2266824" y="4710805"/>
            <a:ext cx="855748" cy="1572443"/>
            <a:chOff x="2188434" y="4710805"/>
            <a:chExt cx="855748" cy="1572443"/>
          </a:xfrm>
        </p:grpSpPr>
        <p:pic>
          <p:nvPicPr>
            <p:cNvPr id="42" name="Image 41"/>
            <p:cNvPicPr>
              <a:picLocks noChangeAspect="1"/>
            </p:cNvPicPr>
            <p:nvPr/>
          </p:nvPicPr>
          <p:blipFill>
            <a:blip r:embed="rId8"/>
            <a:srcRect l="14516" t="15062" r="20968" b="19789"/>
            <a:stretch>
              <a:fillRect/>
            </a:stretch>
          </p:blipFill>
          <p:spPr>
            <a:xfrm>
              <a:off x="2251146" y="4710805"/>
              <a:ext cx="734056" cy="1080000"/>
            </a:xfrm>
            <a:prstGeom prst="rect">
              <a:avLst/>
            </a:prstGeom>
          </p:spPr>
        </p:pic>
        <p:sp>
          <p:nvSpPr>
            <p:cNvPr id="43" name="ZoneTexte 42"/>
            <p:cNvSpPr txBox="1"/>
            <p:nvPr/>
          </p:nvSpPr>
          <p:spPr>
            <a:xfrm>
              <a:off x="2188434" y="5790805"/>
              <a:ext cx="855748" cy="492443"/>
            </a:xfrm>
            <a:prstGeom prst="rect">
              <a:avLst/>
            </a:prstGeom>
            <a:noFill/>
          </p:spPr>
          <p:txBody>
            <a:bodyPr wrap="none" rtlCol="0">
              <a:spAutoFit/>
            </a:bodyPr>
            <a:lstStyle/>
            <a:p>
              <a:pPr algn="ctr"/>
              <a:r>
                <a:rPr lang="fr-FR" sz="1400" dirty="0" smtClean="0"/>
                <a:t>Janet</a:t>
              </a:r>
            </a:p>
            <a:p>
              <a:pPr algn="ctr"/>
              <a:r>
                <a:rPr lang="fr-FR" sz="1200" dirty="0" smtClean="0"/>
                <a:t>1859-1947</a:t>
              </a:r>
              <a:endParaRPr lang="fr-FR" sz="1100" dirty="0"/>
            </a:p>
          </p:txBody>
        </p:sp>
      </p:grpSp>
      <p:sp>
        <p:nvSpPr>
          <p:cNvPr id="44" name="Flèche courbée vers le bas 43"/>
          <p:cNvSpPr/>
          <p:nvPr/>
        </p:nvSpPr>
        <p:spPr>
          <a:xfrm rot="8402070" flipV="1">
            <a:off x="2429568" y="3724287"/>
            <a:ext cx="1663568" cy="636313"/>
          </a:xfrm>
          <a:prstGeom prst="curvedDownArrow">
            <a:avLst>
              <a:gd name="adj1" fmla="val 14838"/>
              <a:gd name="adj2" fmla="val 35569"/>
              <a:gd name="adj3" fmla="val 25779"/>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48" name="ZoneTexte 47"/>
          <p:cNvSpPr txBox="1"/>
          <p:nvPr/>
        </p:nvSpPr>
        <p:spPr>
          <a:xfrm>
            <a:off x="2806310" y="3986190"/>
            <a:ext cx="855748" cy="276999"/>
          </a:xfrm>
          <a:prstGeom prst="rect">
            <a:avLst/>
          </a:prstGeom>
          <a:noFill/>
        </p:spPr>
        <p:txBody>
          <a:bodyPr wrap="none" rtlCol="0">
            <a:spAutoFit/>
          </a:bodyPr>
          <a:lstStyle/>
          <a:p>
            <a:r>
              <a:rPr lang="fr-FR" sz="1200" dirty="0" smtClean="0"/>
              <a:t>1902-1903</a:t>
            </a:r>
            <a:endParaRPr lang="fr-FR" sz="1200" dirty="0"/>
          </a:p>
        </p:txBody>
      </p:sp>
      <p:grpSp>
        <p:nvGrpSpPr>
          <p:cNvPr id="53" name="Grouper 52"/>
          <p:cNvGrpSpPr/>
          <p:nvPr/>
        </p:nvGrpSpPr>
        <p:grpSpPr>
          <a:xfrm>
            <a:off x="3151679" y="4723145"/>
            <a:ext cx="4164688" cy="1157340"/>
            <a:chOff x="3151679" y="4723145"/>
            <a:chExt cx="4164688" cy="1157340"/>
          </a:xfrm>
        </p:grpSpPr>
        <p:sp>
          <p:nvSpPr>
            <p:cNvPr id="27" name="ZoneTexte 26"/>
            <p:cNvSpPr txBox="1"/>
            <p:nvPr/>
          </p:nvSpPr>
          <p:spPr>
            <a:xfrm>
              <a:off x="3151679" y="4836245"/>
              <a:ext cx="2414360" cy="923330"/>
            </a:xfrm>
            <a:prstGeom prst="rect">
              <a:avLst/>
            </a:prstGeom>
            <a:noFill/>
          </p:spPr>
          <p:txBody>
            <a:bodyPr wrap="square" rtlCol="0">
              <a:spAutoFit/>
            </a:bodyPr>
            <a:lstStyle/>
            <a:p>
              <a:r>
                <a:rPr lang="fr-FR" dirty="0" smtClean="0"/>
                <a:t>La dissociation comme affaiblissement de la conscience</a:t>
              </a:r>
              <a:endParaRPr lang="fr-FR" dirty="0"/>
            </a:p>
          </p:txBody>
        </p:sp>
        <p:sp>
          <p:nvSpPr>
            <p:cNvPr id="28" name="Flèche vers la droite 27"/>
            <p:cNvSpPr/>
            <p:nvPr/>
          </p:nvSpPr>
          <p:spPr>
            <a:xfrm>
              <a:off x="5566039" y="4836245"/>
              <a:ext cx="382741" cy="156800"/>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Flèche vers la droite 28"/>
            <p:cNvSpPr/>
            <p:nvPr/>
          </p:nvSpPr>
          <p:spPr>
            <a:xfrm>
              <a:off x="5566039" y="5226455"/>
              <a:ext cx="382741" cy="156800"/>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ZoneTexte 29"/>
            <p:cNvSpPr txBox="1"/>
            <p:nvPr/>
          </p:nvSpPr>
          <p:spPr>
            <a:xfrm>
              <a:off x="5948780" y="4723145"/>
              <a:ext cx="870751" cy="338554"/>
            </a:xfrm>
            <a:prstGeom prst="rect">
              <a:avLst/>
            </a:prstGeom>
            <a:noFill/>
          </p:spPr>
          <p:txBody>
            <a:bodyPr wrap="none" rtlCol="0">
              <a:spAutoFit/>
            </a:bodyPr>
            <a:lstStyle/>
            <a:p>
              <a:r>
                <a:rPr lang="fr-FR" sz="1600" dirty="0" smtClean="0"/>
                <a:t>Hystérie</a:t>
              </a:r>
              <a:endParaRPr lang="fr-FR" sz="1600" dirty="0"/>
            </a:p>
          </p:txBody>
        </p:sp>
        <p:sp>
          <p:nvSpPr>
            <p:cNvPr id="31" name="ZoneTexte 30"/>
            <p:cNvSpPr txBox="1"/>
            <p:nvPr/>
          </p:nvSpPr>
          <p:spPr>
            <a:xfrm>
              <a:off x="5960078" y="5122971"/>
              <a:ext cx="911528" cy="338554"/>
            </a:xfrm>
            <a:prstGeom prst="rect">
              <a:avLst/>
            </a:prstGeom>
            <a:noFill/>
          </p:spPr>
          <p:txBody>
            <a:bodyPr wrap="none" rtlCol="0">
              <a:spAutoFit/>
            </a:bodyPr>
            <a:lstStyle/>
            <a:p>
              <a:r>
                <a:rPr lang="fr-FR" sz="1600" dirty="0" smtClean="0"/>
                <a:t>Hypnose</a:t>
              </a:r>
              <a:endParaRPr lang="fr-FR" sz="1600" dirty="0"/>
            </a:p>
          </p:txBody>
        </p:sp>
        <p:sp>
          <p:nvSpPr>
            <p:cNvPr id="32" name="Flèche vers la droite 31"/>
            <p:cNvSpPr/>
            <p:nvPr/>
          </p:nvSpPr>
          <p:spPr>
            <a:xfrm>
              <a:off x="5561659" y="5645415"/>
              <a:ext cx="382741" cy="156800"/>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ZoneTexte 32"/>
            <p:cNvSpPr txBox="1"/>
            <p:nvPr/>
          </p:nvSpPr>
          <p:spPr>
            <a:xfrm>
              <a:off x="5955698" y="5541931"/>
              <a:ext cx="1360669" cy="338554"/>
            </a:xfrm>
            <a:prstGeom prst="rect">
              <a:avLst/>
            </a:prstGeom>
            <a:noFill/>
          </p:spPr>
          <p:txBody>
            <a:bodyPr wrap="none" rtlCol="0">
              <a:spAutoFit/>
            </a:bodyPr>
            <a:lstStyle/>
            <a:p>
              <a:r>
                <a:rPr lang="fr-FR" sz="1600" dirty="0" smtClean="0"/>
                <a:t>Psychasthénie</a:t>
              </a:r>
              <a:endParaRPr lang="fr-FR" sz="1600" dirty="0"/>
            </a:p>
          </p:txBody>
        </p:sp>
      </p:grpSp>
      <p:grpSp>
        <p:nvGrpSpPr>
          <p:cNvPr id="52" name="Grouper 51"/>
          <p:cNvGrpSpPr/>
          <p:nvPr/>
        </p:nvGrpSpPr>
        <p:grpSpPr>
          <a:xfrm>
            <a:off x="342175" y="3264321"/>
            <a:ext cx="1474093" cy="3187007"/>
            <a:chOff x="342175" y="3264321"/>
            <a:chExt cx="1474093" cy="3187007"/>
          </a:xfrm>
        </p:grpSpPr>
        <p:pic>
          <p:nvPicPr>
            <p:cNvPr id="34" name="Image 33"/>
            <p:cNvPicPr>
              <a:picLocks noChangeAspect="1"/>
            </p:cNvPicPr>
            <p:nvPr/>
          </p:nvPicPr>
          <p:blipFill>
            <a:blip r:embed="rId9"/>
            <a:srcRect l="16890" t="9628" r="11151" b="23857"/>
            <a:stretch>
              <a:fillRect/>
            </a:stretch>
          </p:blipFill>
          <p:spPr>
            <a:xfrm>
              <a:off x="399533" y="3270682"/>
              <a:ext cx="801909" cy="1080000"/>
            </a:xfrm>
            <a:prstGeom prst="rect">
              <a:avLst/>
            </a:prstGeom>
          </p:spPr>
        </p:pic>
        <p:sp>
          <p:nvSpPr>
            <p:cNvPr id="35" name="ZoneTexte 34"/>
            <p:cNvSpPr txBox="1"/>
            <p:nvPr/>
          </p:nvSpPr>
          <p:spPr>
            <a:xfrm>
              <a:off x="399533" y="4303125"/>
              <a:ext cx="855748" cy="492443"/>
            </a:xfrm>
            <a:prstGeom prst="rect">
              <a:avLst/>
            </a:prstGeom>
            <a:noFill/>
          </p:spPr>
          <p:txBody>
            <a:bodyPr wrap="none" rtlCol="0">
              <a:spAutoFit/>
            </a:bodyPr>
            <a:lstStyle/>
            <a:p>
              <a:pPr algn="ctr"/>
              <a:r>
                <a:rPr lang="fr-FR" sz="1400" dirty="0" smtClean="0"/>
                <a:t>Charcot</a:t>
              </a:r>
            </a:p>
            <a:p>
              <a:pPr algn="ctr"/>
              <a:r>
                <a:rPr lang="fr-FR" sz="1200" dirty="0" smtClean="0"/>
                <a:t>1825-1893</a:t>
              </a:r>
              <a:endParaRPr lang="fr-FR" sz="1200" dirty="0"/>
            </a:p>
          </p:txBody>
        </p:sp>
        <p:sp>
          <p:nvSpPr>
            <p:cNvPr id="36" name="Flèche vers la droite 35"/>
            <p:cNvSpPr/>
            <p:nvPr/>
          </p:nvSpPr>
          <p:spPr>
            <a:xfrm>
              <a:off x="1433527" y="5122971"/>
              <a:ext cx="382741" cy="156800"/>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5" name="Image 44"/>
            <p:cNvPicPr>
              <a:picLocks noChangeAspect="1"/>
            </p:cNvPicPr>
            <p:nvPr/>
          </p:nvPicPr>
          <p:blipFill>
            <a:blip r:embed="rId10"/>
            <a:srcRect l="21774" t="11102" r="17940" b="25398"/>
            <a:stretch>
              <a:fillRect/>
            </a:stretch>
          </p:blipFill>
          <p:spPr>
            <a:xfrm flipH="1">
              <a:off x="415211" y="4889219"/>
              <a:ext cx="720000" cy="1080000"/>
            </a:xfrm>
            <a:prstGeom prst="rect">
              <a:avLst/>
            </a:prstGeom>
          </p:spPr>
        </p:pic>
        <p:sp>
          <p:nvSpPr>
            <p:cNvPr id="46" name="ZoneTexte 45"/>
            <p:cNvSpPr txBox="1"/>
            <p:nvPr/>
          </p:nvSpPr>
          <p:spPr>
            <a:xfrm>
              <a:off x="342175" y="5958885"/>
              <a:ext cx="855748" cy="492443"/>
            </a:xfrm>
            <a:prstGeom prst="rect">
              <a:avLst/>
            </a:prstGeom>
            <a:noFill/>
          </p:spPr>
          <p:txBody>
            <a:bodyPr wrap="none" rtlCol="0">
              <a:spAutoFit/>
            </a:bodyPr>
            <a:lstStyle/>
            <a:p>
              <a:pPr algn="ctr"/>
              <a:r>
                <a:rPr lang="fr-FR" sz="1400" dirty="0" smtClean="0"/>
                <a:t>Ribot</a:t>
              </a:r>
            </a:p>
            <a:p>
              <a:pPr algn="ctr"/>
              <a:r>
                <a:rPr lang="fr-FR" sz="1200" dirty="0" smtClean="0"/>
                <a:t>1839-1916</a:t>
              </a:r>
              <a:endParaRPr lang="fr-FR" sz="1200" dirty="0"/>
            </a:p>
          </p:txBody>
        </p:sp>
        <p:sp>
          <p:nvSpPr>
            <p:cNvPr id="51" name="Parenthèse fermante 50"/>
            <p:cNvSpPr/>
            <p:nvPr/>
          </p:nvSpPr>
          <p:spPr>
            <a:xfrm>
              <a:off x="1197923" y="3264321"/>
              <a:ext cx="235604" cy="3187007"/>
            </a:xfrm>
            <a:prstGeom prst="rightBracket">
              <a:avLst/>
            </a:pr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54" name="ZoneTexte 53"/>
          <p:cNvSpPr txBox="1"/>
          <p:nvPr/>
        </p:nvSpPr>
        <p:spPr>
          <a:xfrm>
            <a:off x="7964696" y="6337109"/>
            <a:ext cx="1180707" cy="523220"/>
          </a:xfrm>
          <a:prstGeom prst="rect">
            <a:avLst/>
          </a:prstGeom>
          <a:noFill/>
        </p:spPr>
        <p:txBody>
          <a:bodyPr wrap="none" rtlCol="0">
            <a:spAutoFit/>
          </a:bodyPr>
          <a:lstStyle/>
          <a:p>
            <a:pPr algn="r"/>
            <a:r>
              <a:rPr lang="fr-FR" sz="1400" dirty="0" smtClean="0"/>
              <a:t>Azorin, 1993</a:t>
            </a:r>
          </a:p>
          <a:p>
            <a:pPr algn="r"/>
            <a:r>
              <a:rPr lang="fr-FR" sz="1400" dirty="0" err="1" smtClean="0"/>
              <a:t>Bottero</a:t>
            </a:r>
            <a:r>
              <a:rPr lang="fr-FR" sz="1400" dirty="0" smtClean="0"/>
              <a:t>, 2001</a:t>
            </a:r>
            <a:endParaRPr lang="fr-FR"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sp>
        <p:nvSpPr>
          <p:cNvPr id="5" name="ZoneTexte 4"/>
          <p:cNvSpPr txBox="1"/>
          <p:nvPr/>
        </p:nvSpPr>
        <p:spPr>
          <a:xfrm>
            <a:off x="2618174" y="439037"/>
            <a:ext cx="3217047" cy="461665"/>
          </a:xfrm>
          <a:prstGeom prst="rect">
            <a:avLst/>
          </a:prstGeom>
          <a:noFill/>
        </p:spPr>
        <p:txBody>
          <a:bodyPr wrap="none" rtlCol="0">
            <a:spAutoFit/>
          </a:bodyPr>
          <a:lstStyle/>
          <a:p>
            <a:r>
              <a:rPr lang="fr-FR" sz="2400" dirty="0" smtClean="0">
                <a:solidFill>
                  <a:srgbClr val="EF2E2E"/>
                </a:solidFill>
              </a:rPr>
              <a:t>De Bleuler à Janet : Jung</a:t>
            </a:r>
            <a:endParaRPr lang="fr-FR" sz="2400" dirty="0">
              <a:solidFill>
                <a:srgbClr val="EF2E2E"/>
              </a:solidFill>
            </a:endParaRPr>
          </a:p>
        </p:txBody>
      </p:sp>
      <p:sp>
        <p:nvSpPr>
          <p:cNvPr id="12" name="ZoneTexte 11"/>
          <p:cNvSpPr txBox="1"/>
          <p:nvPr/>
        </p:nvSpPr>
        <p:spPr>
          <a:xfrm>
            <a:off x="1476871" y="2629433"/>
            <a:ext cx="869762" cy="492443"/>
          </a:xfrm>
          <a:prstGeom prst="rect">
            <a:avLst/>
          </a:prstGeom>
          <a:noFill/>
        </p:spPr>
        <p:txBody>
          <a:bodyPr wrap="none" rtlCol="0">
            <a:spAutoFit/>
          </a:bodyPr>
          <a:lstStyle/>
          <a:p>
            <a:pPr algn="ctr"/>
            <a:r>
              <a:rPr lang="fr-FR" sz="1400" dirty="0" smtClean="0"/>
              <a:t>Kraepelin</a:t>
            </a:r>
          </a:p>
          <a:p>
            <a:pPr algn="ctr"/>
            <a:r>
              <a:rPr lang="fr-FR" sz="1200" dirty="0" smtClean="0"/>
              <a:t>1856-1926</a:t>
            </a:r>
            <a:endParaRPr lang="fr-FR" sz="1200" dirty="0"/>
          </a:p>
        </p:txBody>
      </p:sp>
      <p:pic>
        <p:nvPicPr>
          <p:cNvPr id="13" name="Image 12"/>
          <p:cNvPicPr>
            <a:picLocks noChangeAspect="1"/>
          </p:cNvPicPr>
          <p:nvPr/>
        </p:nvPicPr>
        <p:blipFill>
          <a:blip r:embed="rId5">
            <a:grayscl/>
            <a:lum bright="7000"/>
          </a:blip>
          <a:stretch>
            <a:fillRect/>
          </a:stretch>
        </p:blipFill>
        <p:spPr>
          <a:xfrm flipH="1">
            <a:off x="1535158" y="1528961"/>
            <a:ext cx="753189" cy="1080000"/>
          </a:xfrm>
          <a:prstGeom prst="rect">
            <a:avLst/>
          </a:prstGeom>
        </p:spPr>
      </p:pic>
      <p:sp>
        <p:nvSpPr>
          <p:cNvPr id="20" name="ZoneTexte 19"/>
          <p:cNvSpPr txBox="1"/>
          <p:nvPr/>
        </p:nvSpPr>
        <p:spPr>
          <a:xfrm>
            <a:off x="3223312" y="2629433"/>
            <a:ext cx="855748" cy="492443"/>
          </a:xfrm>
          <a:prstGeom prst="rect">
            <a:avLst/>
          </a:prstGeom>
          <a:noFill/>
        </p:spPr>
        <p:txBody>
          <a:bodyPr wrap="none" rtlCol="0">
            <a:spAutoFit/>
          </a:bodyPr>
          <a:lstStyle/>
          <a:p>
            <a:pPr algn="ctr"/>
            <a:r>
              <a:rPr lang="fr-FR" sz="1400" dirty="0" smtClean="0"/>
              <a:t>Bleuler</a:t>
            </a:r>
          </a:p>
          <a:p>
            <a:pPr algn="ctr"/>
            <a:r>
              <a:rPr lang="fr-FR" sz="1200" dirty="0" smtClean="0"/>
              <a:t>1857-1939</a:t>
            </a:r>
            <a:endParaRPr lang="fr-FR" sz="1100" dirty="0"/>
          </a:p>
        </p:txBody>
      </p:sp>
      <p:pic>
        <p:nvPicPr>
          <p:cNvPr id="21" name="Image 20"/>
          <p:cNvPicPr>
            <a:picLocks noChangeAspect="1"/>
          </p:cNvPicPr>
          <p:nvPr/>
        </p:nvPicPr>
        <p:blipFill>
          <a:blip r:embed="rId6">
            <a:grayscl/>
          </a:blip>
          <a:stretch>
            <a:fillRect/>
          </a:stretch>
        </p:blipFill>
        <p:spPr>
          <a:xfrm>
            <a:off x="3230862" y="1528961"/>
            <a:ext cx="840649" cy="1080000"/>
          </a:xfrm>
          <a:prstGeom prst="rect">
            <a:avLst/>
          </a:prstGeom>
        </p:spPr>
      </p:pic>
      <p:sp>
        <p:nvSpPr>
          <p:cNvPr id="23" name="Flèche vers la droite 22"/>
          <p:cNvSpPr/>
          <p:nvPr/>
        </p:nvSpPr>
        <p:spPr>
          <a:xfrm>
            <a:off x="2588393" y="2017916"/>
            <a:ext cx="382741" cy="156800"/>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 name="Flèche courbée vers le bas 38"/>
          <p:cNvSpPr/>
          <p:nvPr/>
        </p:nvSpPr>
        <p:spPr>
          <a:xfrm rot="3177909">
            <a:off x="4448282" y="1817466"/>
            <a:ext cx="1663568" cy="650677"/>
          </a:xfrm>
          <a:prstGeom prst="curvedDownArrow">
            <a:avLst>
              <a:gd name="adj1" fmla="val 14838"/>
              <a:gd name="adj2" fmla="val 35569"/>
              <a:gd name="adj3" fmla="val 25779"/>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grpSp>
        <p:nvGrpSpPr>
          <p:cNvPr id="2" name="Grouper 44"/>
          <p:cNvGrpSpPr/>
          <p:nvPr/>
        </p:nvGrpSpPr>
        <p:grpSpPr>
          <a:xfrm>
            <a:off x="5004370" y="2976770"/>
            <a:ext cx="855748" cy="1572443"/>
            <a:chOff x="4012874" y="3169722"/>
            <a:chExt cx="855748" cy="1572443"/>
          </a:xfrm>
        </p:grpSpPr>
        <p:pic>
          <p:nvPicPr>
            <p:cNvPr id="40" name="Image 39"/>
            <p:cNvPicPr>
              <a:picLocks/>
            </p:cNvPicPr>
            <p:nvPr/>
          </p:nvPicPr>
          <p:blipFill>
            <a:blip r:embed="rId7">
              <a:lum bright="23000"/>
            </a:blip>
            <a:stretch>
              <a:fillRect/>
            </a:stretch>
          </p:blipFill>
          <p:spPr>
            <a:xfrm flipH="1">
              <a:off x="4075586" y="3169722"/>
              <a:ext cx="753613" cy="1080000"/>
            </a:xfrm>
            <a:prstGeom prst="rect">
              <a:avLst/>
            </a:prstGeom>
          </p:spPr>
        </p:pic>
        <p:sp>
          <p:nvSpPr>
            <p:cNvPr id="41" name="ZoneTexte 40"/>
            <p:cNvSpPr txBox="1"/>
            <p:nvPr/>
          </p:nvSpPr>
          <p:spPr>
            <a:xfrm>
              <a:off x="4012874" y="4249722"/>
              <a:ext cx="855748" cy="492443"/>
            </a:xfrm>
            <a:prstGeom prst="rect">
              <a:avLst/>
            </a:prstGeom>
            <a:noFill/>
          </p:spPr>
          <p:txBody>
            <a:bodyPr wrap="none" rtlCol="0">
              <a:spAutoFit/>
            </a:bodyPr>
            <a:lstStyle/>
            <a:p>
              <a:pPr algn="ctr"/>
              <a:r>
                <a:rPr lang="fr-FR" sz="1400" dirty="0" smtClean="0"/>
                <a:t>Jung</a:t>
              </a:r>
            </a:p>
            <a:p>
              <a:pPr algn="ctr"/>
              <a:r>
                <a:rPr lang="fr-FR" sz="1200" dirty="0" smtClean="0"/>
                <a:t>1875-1961</a:t>
              </a:r>
              <a:endParaRPr lang="fr-FR" sz="1100" dirty="0"/>
            </a:p>
          </p:txBody>
        </p:sp>
      </p:grpSp>
      <p:grpSp>
        <p:nvGrpSpPr>
          <p:cNvPr id="3" name="Grouper 45"/>
          <p:cNvGrpSpPr/>
          <p:nvPr/>
        </p:nvGrpSpPr>
        <p:grpSpPr>
          <a:xfrm>
            <a:off x="3179930" y="4658973"/>
            <a:ext cx="855748" cy="1572443"/>
            <a:chOff x="2188434" y="4710805"/>
            <a:chExt cx="855748" cy="1572443"/>
          </a:xfrm>
        </p:grpSpPr>
        <p:pic>
          <p:nvPicPr>
            <p:cNvPr id="42" name="Image 41"/>
            <p:cNvPicPr>
              <a:picLocks noChangeAspect="1"/>
            </p:cNvPicPr>
            <p:nvPr/>
          </p:nvPicPr>
          <p:blipFill>
            <a:blip r:embed="rId8"/>
            <a:srcRect l="14516" t="15062" r="20968" b="19789"/>
            <a:stretch>
              <a:fillRect/>
            </a:stretch>
          </p:blipFill>
          <p:spPr>
            <a:xfrm>
              <a:off x="2251146" y="4710805"/>
              <a:ext cx="734056" cy="1080000"/>
            </a:xfrm>
            <a:prstGeom prst="rect">
              <a:avLst/>
            </a:prstGeom>
          </p:spPr>
        </p:pic>
        <p:sp>
          <p:nvSpPr>
            <p:cNvPr id="43" name="ZoneTexte 42"/>
            <p:cNvSpPr txBox="1"/>
            <p:nvPr/>
          </p:nvSpPr>
          <p:spPr>
            <a:xfrm>
              <a:off x="2188434" y="5790805"/>
              <a:ext cx="855748" cy="492443"/>
            </a:xfrm>
            <a:prstGeom prst="rect">
              <a:avLst/>
            </a:prstGeom>
            <a:noFill/>
          </p:spPr>
          <p:txBody>
            <a:bodyPr wrap="none" rtlCol="0">
              <a:spAutoFit/>
            </a:bodyPr>
            <a:lstStyle/>
            <a:p>
              <a:pPr algn="ctr"/>
              <a:r>
                <a:rPr lang="fr-FR" sz="1400" dirty="0" smtClean="0"/>
                <a:t>Janet</a:t>
              </a:r>
            </a:p>
            <a:p>
              <a:pPr algn="ctr"/>
              <a:r>
                <a:rPr lang="fr-FR" sz="1200" dirty="0" smtClean="0"/>
                <a:t>1859-1947</a:t>
              </a:r>
              <a:endParaRPr lang="fr-FR" sz="1100" dirty="0"/>
            </a:p>
          </p:txBody>
        </p:sp>
      </p:grpSp>
      <p:sp>
        <p:nvSpPr>
          <p:cNvPr id="44" name="Flèche courbée vers le bas 43"/>
          <p:cNvSpPr/>
          <p:nvPr/>
        </p:nvSpPr>
        <p:spPr>
          <a:xfrm rot="8402070" flipV="1">
            <a:off x="3342674" y="3672455"/>
            <a:ext cx="1663568" cy="636313"/>
          </a:xfrm>
          <a:prstGeom prst="curvedDownArrow">
            <a:avLst>
              <a:gd name="adj1" fmla="val 14838"/>
              <a:gd name="adj2" fmla="val 35569"/>
              <a:gd name="adj3" fmla="val 25779"/>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48" name="ZoneTexte 47"/>
          <p:cNvSpPr txBox="1"/>
          <p:nvPr/>
        </p:nvSpPr>
        <p:spPr>
          <a:xfrm>
            <a:off x="3719416" y="3934358"/>
            <a:ext cx="855748" cy="276999"/>
          </a:xfrm>
          <a:prstGeom prst="rect">
            <a:avLst/>
          </a:prstGeom>
          <a:noFill/>
        </p:spPr>
        <p:txBody>
          <a:bodyPr wrap="none" rtlCol="0">
            <a:spAutoFit/>
          </a:bodyPr>
          <a:lstStyle/>
          <a:p>
            <a:r>
              <a:rPr lang="fr-FR" sz="1200" dirty="0" smtClean="0"/>
              <a:t>1902-1903</a:t>
            </a:r>
            <a:endParaRPr lang="fr-FR" sz="1200" dirty="0"/>
          </a:p>
        </p:txBody>
      </p:sp>
      <p:sp>
        <p:nvSpPr>
          <p:cNvPr id="27" name="ZoneTexte 26"/>
          <p:cNvSpPr txBox="1"/>
          <p:nvPr/>
        </p:nvSpPr>
        <p:spPr>
          <a:xfrm>
            <a:off x="4064785" y="4784413"/>
            <a:ext cx="2414360" cy="923330"/>
          </a:xfrm>
          <a:prstGeom prst="rect">
            <a:avLst/>
          </a:prstGeom>
          <a:noFill/>
        </p:spPr>
        <p:txBody>
          <a:bodyPr wrap="square" rtlCol="0">
            <a:spAutoFit/>
          </a:bodyPr>
          <a:lstStyle/>
          <a:p>
            <a:r>
              <a:rPr lang="fr-FR" dirty="0" smtClean="0"/>
              <a:t>La dissociation comme affaiblissement de la conscience</a:t>
            </a:r>
            <a:endParaRPr lang="fr-FR" dirty="0"/>
          </a:p>
        </p:txBody>
      </p:sp>
      <p:sp>
        <p:nvSpPr>
          <p:cNvPr id="28" name="Flèche vers la droite 27"/>
          <p:cNvSpPr/>
          <p:nvPr/>
        </p:nvSpPr>
        <p:spPr>
          <a:xfrm>
            <a:off x="6348897" y="4784413"/>
            <a:ext cx="382741" cy="156800"/>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Flèche vers la droite 28"/>
          <p:cNvSpPr/>
          <p:nvPr/>
        </p:nvSpPr>
        <p:spPr>
          <a:xfrm>
            <a:off x="6348897" y="5174623"/>
            <a:ext cx="382741" cy="156800"/>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ZoneTexte 29"/>
          <p:cNvSpPr txBox="1"/>
          <p:nvPr/>
        </p:nvSpPr>
        <p:spPr>
          <a:xfrm>
            <a:off x="6731638" y="4671313"/>
            <a:ext cx="870751" cy="338554"/>
          </a:xfrm>
          <a:prstGeom prst="rect">
            <a:avLst/>
          </a:prstGeom>
          <a:noFill/>
        </p:spPr>
        <p:txBody>
          <a:bodyPr wrap="none" rtlCol="0">
            <a:spAutoFit/>
          </a:bodyPr>
          <a:lstStyle/>
          <a:p>
            <a:r>
              <a:rPr lang="fr-FR" sz="1600" dirty="0" smtClean="0"/>
              <a:t>Hystérie</a:t>
            </a:r>
            <a:endParaRPr lang="fr-FR" sz="1600" dirty="0"/>
          </a:p>
        </p:txBody>
      </p:sp>
      <p:sp>
        <p:nvSpPr>
          <p:cNvPr id="31" name="ZoneTexte 30"/>
          <p:cNvSpPr txBox="1"/>
          <p:nvPr/>
        </p:nvSpPr>
        <p:spPr>
          <a:xfrm>
            <a:off x="6742936" y="5071139"/>
            <a:ext cx="911528" cy="338554"/>
          </a:xfrm>
          <a:prstGeom prst="rect">
            <a:avLst/>
          </a:prstGeom>
          <a:noFill/>
        </p:spPr>
        <p:txBody>
          <a:bodyPr wrap="none" rtlCol="0">
            <a:spAutoFit/>
          </a:bodyPr>
          <a:lstStyle/>
          <a:p>
            <a:r>
              <a:rPr lang="fr-FR" sz="1600" dirty="0" smtClean="0"/>
              <a:t>Hypnose</a:t>
            </a:r>
            <a:endParaRPr lang="fr-FR" sz="1600" dirty="0"/>
          </a:p>
        </p:txBody>
      </p:sp>
      <p:sp>
        <p:nvSpPr>
          <p:cNvPr id="32" name="Flèche vers la droite 31"/>
          <p:cNvSpPr/>
          <p:nvPr/>
        </p:nvSpPr>
        <p:spPr>
          <a:xfrm>
            <a:off x="6344517" y="5593583"/>
            <a:ext cx="382741" cy="156800"/>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ZoneTexte 32"/>
          <p:cNvSpPr txBox="1"/>
          <p:nvPr/>
        </p:nvSpPr>
        <p:spPr>
          <a:xfrm>
            <a:off x="6738556" y="5490099"/>
            <a:ext cx="1360669" cy="338554"/>
          </a:xfrm>
          <a:prstGeom prst="rect">
            <a:avLst/>
          </a:prstGeom>
          <a:noFill/>
        </p:spPr>
        <p:txBody>
          <a:bodyPr wrap="none" rtlCol="0">
            <a:spAutoFit/>
          </a:bodyPr>
          <a:lstStyle/>
          <a:p>
            <a:r>
              <a:rPr lang="fr-FR" sz="1600" dirty="0" smtClean="0"/>
              <a:t>Psychasthénie</a:t>
            </a:r>
            <a:endParaRPr lang="fr-FR" sz="1600" dirty="0"/>
          </a:p>
        </p:txBody>
      </p:sp>
      <p:pic>
        <p:nvPicPr>
          <p:cNvPr id="34" name="Image 33"/>
          <p:cNvPicPr>
            <a:picLocks noChangeAspect="1"/>
          </p:cNvPicPr>
          <p:nvPr/>
        </p:nvPicPr>
        <p:blipFill>
          <a:blip r:embed="rId9"/>
          <a:srcRect l="16890" t="9628" r="11151" b="23857"/>
          <a:stretch>
            <a:fillRect/>
          </a:stretch>
        </p:blipFill>
        <p:spPr>
          <a:xfrm>
            <a:off x="1312639" y="3218850"/>
            <a:ext cx="801909" cy="1080000"/>
          </a:xfrm>
          <a:prstGeom prst="rect">
            <a:avLst/>
          </a:prstGeom>
        </p:spPr>
      </p:pic>
      <p:sp>
        <p:nvSpPr>
          <p:cNvPr id="35" name="ZoneTexte 34"/>
          <p:cNvSpPr txBox="1"/>
          <p:nvPr/>
        </p:nvSpPr>
        <p:spPr>
          <a:xfrm>
            <a:off x="1312639" y="4251293"/>
            <a:ext cx="855748" cy="492443"/>
          </a:xfrm>
          <a:prstGeom prst="rect">
            <a:avLst/>
          </a:prstGeom>
          <a:noFill/>
        </p:spPr>
        <p:txBody>
          <a:bodyPr wrap="none" rtlCol="0">
            <a:spAutoFit/>
          </a:bodyPr>
          <a:lstStyle/>
          <a:p>
            <a:pPr algn="ctr"/>
            <a:r>
              <a:rPr lang="fr-FR" sz="1400" dirty="0" smtClean="0"/>
              <a:t>Charcot</a:t>
            </a:r>
          </a:p>
          <a:p>
            <a:pPr algn="ctr"/>
            <a:r>
              <a:rPr lang="fr-FR" sz="1200" dirty="0" smtClean="0"/>
              <a:t>1825-1893</a:t>
            </a:r>
            <a:endParaRPr lang="fr-FR" sz="1200" dirty="0"/>
          </a:p>
        </p:txBody>
      </p:sp>
      <p:sp>
        <p:nvSpPr>
          <p:cNvPr id="36" name="Flèche vers la droite 35"/>
          <p:cNvSpPr/>
          <p:nvPr/>
        </p:nvSpPr>
        <p:spPr>
          <a:xfrm>
            <a:off x="2346633" y="5071139"/>
            <a:ext cx="382741" cy="156800"/>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5" name="Image 44"/>
          <p:cNvPicPr>
            <a:picLocks noChangeAspect="1"/>
          </p:cNvPicPr>
          <p:nvPr/>
        </p:nvPicPr>
        <p:blipFill>
          <a:blip r:embed="rId10"/>
          <a:srcRect l="21774" t="11102" r="17940" b="25398"/>
          <a:stretch>
            <a:fillRect/>
          </a:stretch>
        </p:blipFill>
        <p:spPr>
          <a:xfrm flipH="1">
            <a:off x="1328317" y="4837387"/>
            <a:ext cx="720000" cy="1080000"/>
          </a:xfrm>
          <a:prstGeom prst="rect">
            <a:avLst/>
          </a:prstGeom>
        </p:spPr>
      </p:pic>
      <p:sp>
        <p:nvSpPr>
          <p:cNvPr id="46" name="ZoneTexte 45"/>
          <p:cNvSpPr txBox="1"/>
          <p:nvPr/>
        </p:nvSpPr>
        <p:spPr>
          <a:xfrm>
            <a:off x="1255281" y="5907053"/>
            <a:ext cx="855748" cy="492443"/>
          </a:xfrm>
          <a:prstGeom prst="rect">
            <a:avLst/>
          </a:prstGeom>
          <a:noFill/>
        </p:spPr>
        <p:txBody>
          <a:bodyPr wrap="none" rtlCol="0">
            <a:spAutoFit/>
          </a:bodyPr>
          <a:lstStyle/>
          <a:p>
            <a:pPr algn="ctr"/>
            <a:r>
              <a:rPr lang="fr-FR" sz="1400" dirty="0" smtClean="0"/>
              <a:t>Ribot</a:t>
            </a:r>
          </a:p>
          <a:p>
            <a:pPr algn="ctr"/>
            <a:r>
              <a:rPr lang="fr-FR" sz="1200" dirty="0" smtClean="0"/>
              <a:t>1839-1916</a:t>
            </a:r>
            <a:endParaRPr lang="fr-FR" sz="1200" dirty="0"/>
          </a:p>
        </p:txBody>
      </p:sp>
      <p:sp>
        <p:nvSpPr>
          <p:cNvPr id="51" name="Parenthèse fermante 50"/>
          <p:cNvSpPr/>
          <p:nvPr/>
        </p:nvSpPr>
        <p:spPr>
          <a:xfrm>
            <a:off x="2111029" y="3212489"/>
            <a:ext cx="235604" cy="3187007"/>
          </a:xfrm>
          <a:prstGeom prst="rightBracket">
            <a:avLst/>
          </a:pr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52" name="Grouper 51"/>
          <p:cNvGrpSpPr/>
          <p:nvPr/>
        </p:nvGrpSpPr>
        <p:grpSpPr>
          <a:xfrm>
            <a:off x="-33458" y="4931896"/>
            <a:ext cx="1361775" cy="954107"/>
            <a:chOff x="-33458" y="4931896"/>
            <a:chExt cx="1361775" cy="954107"/>
          </a:xfrm>
        </p:grpSpPr>
        <p:sp>
          <p:nvSpPr>
            <p:cNvPr id="37" name="ZoneTexte 36"/>
            <p:cNvSpPr txBox="1"/>
            <p:nvPr/>
          </p:nvSpPr>
          <p:spPr>
            <a:xfrm>
              <a:off x="-33458" y="4931896"/>
              <a:ext cx="1346097" cy="954107"/>
            </a:xfrm>
            <a:prstGeom prst="rect">
              <a:avLst/>
            </a:prstGeom>
            <a:noFill/>
          </p:spPr>
          <p:txBody>
            <a:bodyPr wrap="square" rtlCol="0">
              <a:spAutoFit/>
            </a:bodyPr>
            <a:lstStyle/>
            <a:p>
              <a:r>
                <a:rPr lang="fr-FR" sz="1400" b="1" dirty="0" smtClean="0">
                  <a:solidFill>
                    <a:srgbClr val="FF6600"/>
                  </a:solidFill>
                </a:rPr>
                <a:t>Ecole de la psychologie </a:t>
              </a:r>
              <a:r>
                <a:rPr lang="fr-FR" sz="1400" b="1" dirty="0" err="1" smtClean="0">
                  <a:solidFill>
                    <a:srgbClr val="FF6600"/>
                  </a:solidFill>
                </a:rPr>
                <a:t>association-niste</a:t>
              </a:r>
              <a:r>
                <a:rPr lang="fr-FR" sz="1400" b="1" dirty="0" smtClean="0">
                  <a:solidFill>
                    <a:srgbClr val="FF6600"/>
                  </a:solidFill>
                </a:rPr>
                <a:t> anglaise</a:t>
              </a:r>
              <a:endParaRPr lang="fr-FR" sz="1400" b="1" dirty="0">
                <a:solidFill>
                  <a:srgbClr val="FF6600"/>
                </a:solidFill>
              </a:endParaRPr>
            </a:p>
          </p:txBody>
        </p:sp>
        <p:sp>
          <p:nvSpPr>
            <p:cNvPr id="38" name="Flèche vers la droite 37"/>
            <p:cNvSpPr/>
            <p:nvPr/>
          </p:nvSpPr>
          <p:spPr>
            <a:xfrm>
              <a:off x="945576" y="5096223"/>
              <a:ext cx="382741" cy="156800"/>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53" name="Grouper 52"/>
          <p:cNvGrpSpPr/>
          <p:nvPr/>
        </p:nvGrpSpPr>
        <p:grpSpPr>
          <a:xfrm>
            <a:off x="7383449" y="2462744"/>
            <a:ext cx="1233559" cy="2743943"/>
            <a:chOff x="7383449" y="2462744"/>
            <a:chExt cx="1233559" cy="2743943"/>
          </a:xfrm>
        </p:grpSpPr>
        <p:sp>
          <p:nvSpPr>
            <p:cNvPr id="47" name="Flèche courbée vers le bas 46"/>
            <p:cNvSpPr/>
            <p:nvPr/>
          </p:nvSpPr>
          <p:spPr>
            <a:xfrm rot="18031031" flipV="1">
              <a:off x="7467068" y="4056746"/>
              <a:ext cx="1663568" cy="636313"/>
            </a:xfrm>
            <a:prstGeom prst="curvedDownArrow">
              <a:avLst>
                <a:gd name="adj1" fmla="val 14838"/>
                <a:gd name="adj2" fmla="val 35569"/>
                <a:gd name="adj3" fmla="val 25779"/>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pic>
          <p:nvPicPr>
            <p:cNvPr id="49" name="Image 48"/>
            <p:cNvPicPr>
              <a:picLocks noChangeAspect="1"/>
            </p:cNvPicPr>
            <p:nvPr/>
          </p:nvPicPr>
          <p:blipFill>
            <a:blip r:embed="rId11"/>
            <a:stretch>
              <a:fillRect/>
            </a:stretch>
          </p:blipFill>
          <p:spPr>
            <a:xfrm flipH="1">
              <a:off x="7416011" y="2462744"/>
              <a:ext cx="748338" cy="1080000"/>
            </a:xfrm>
            <a:prstGeom prst="rect">
              <a:avLst/>
            </a:prstGeom>
          </p:spPr>
        </p:pic>
        <p:sp>
          <p:nvSpPr>
            <p:cNvPr id="50" name="ZoneTexte 49"/>
            <p:cNvSpPr txBox="1"/>
            <p:nvPr/>
          </p:nvSpPr>
          <p:spPr>
            <a:xfrm>
              <a:off x="7383449" y="3564327"/>
              <a:ext cx="855748" cy="492443"/>
            </a:xfrm>
            <a:prstGeom prst="rect">
              <a:avLst/>
            </a:prstGeom>
            <a:noFill/>
          </p:spPr>
          <p:txBody>
            <a:bodyPr wrap="none" rtlCol="0">
              <a:spAutoFit/>
            </a:bodyPr>
            <a:lstStyle/>
            <a:p>
              <a:pPr algn="ctr"/>
              <a:r>
                <a:rPr lang="fr-FR" sz="1400" dirty="0" smtClean="0"/>
                <a:t>Freud</a:t>
              </a:r>
            </a:p>
            <a:p>
              <a:pPr algn="ctr"/>
              <a:r>
                <a:rPr lang="fr-FR" sz="1200" dirty="0" smtClean="0"/>
                <a:t>1856-1939</a:t>
              </a:r>
              <a:endParaRPr lang="fr-FR" sz="1200" dirty="0"/>
            </a:p>
          </p:txBody>
        </p:sp>
      </p:grpSp>
      <p:grpSp>
        <p:nvGrpSpPr>
          <p:cNvPr id="54" name="Grouper 53"/>
          <p:cNvGrpSpPr/>
          <p:nvPr/>
        </p:nvGrpSpPr>
        <p:grpSpPr>
          <a:xfrm>
            <a:off x="5671983" y="5964319"/>
            <a:ext cx="1794346" cy="938188"/>
            <a:chOff x="-221593" y="4857812"/>
            <a:chExt cx="1794346" cy="938188"/>
          </a:xfrm>
        </p:grpSpPr>
        <p:sp>
          <p:nvSpPr>
            <p:cNvPr id="55" name="ZoneTexte 54"/>
            <p:cNvSpPr txBox="1"/>
            <p:nvPr/>
          </p:nvSpPr>
          <p:spPr>
            <a:xfrm>
              <a:off x="-221593" y="5057336"/>
              <a:ext cx="1794346" cy="738664"/>
            </a:xfrm>
            <a:prstGeom prst="rect">
              <a:avLst/>
            </a:prstGeom>
            <a:noFill/>
          </p:spPr>
          <p:txBody>
            <a:bodyPr wrap="square" rtlCol="0">
              <a:spAutoFit/>
            </a:bodyPr>
            <a:lstStyle/>
            <a:p>
              <a:pPr algn="ctr"/>
              <a:r>
                <a:rPr lang="fr-FR" sz="1400" b="1" dirty="0" smtClean="0">
                  <a:solidFill>
                    <a:srgbClr val="FF6600"/>
                  </a:solidFill>
                </a:rPr>
                <a:t>Ecole analytique française et allemande</a:t>
              </a:r>
              <a:endParaRPr lang="fr-FR" sz="1400" b="1" dirty="0">
                <a:solidFill>
                  <a:srgbClr val="FF6600"/>
                </a:solidFill>
              </a:endParaRPr>
            </a:p>
          </p:txBody>
        </p:sp>
        <p:sp>
          <p:nvSpPr>
            <p:cNvPr id="56" name="Flèche vers la droite 55"/>
            <p:cNvSpPr/>
            <p:nvPr/>
          </p:nvSpPr>
          <p:spPr>
            <a:xfrm rot="16200000">
              <a:off x="561426" y="4868915"/>
              <a:ext cx="179007" cy="156802"/>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57" name="ZoneTexte 56"/>
          <p:cNvSpPr txBox="1"/>
          <p:nvPr/>
        </p:nvSpPr>
        <p:spPr>
          <a:xfrm>
            <a:off x="7964696" y="6337109"/>
            <a:ext cx="1180707" cy="523220"/>
          </a:xfrm>
          <a:prstGeom prst="rect">
            <a:avLst/>
          </a:prstGeom>
          <a:noFill/>
        </p:spPr>
        <p:txBody>
          <a:bodyPr wrap="none" rtlCol="0">
            <a:spAutoFit/>
          </a:bodyPr>
          <a:lstStyle/>
          <a:p>
            <a:pPr algn="r"/>
            <a:r>
              <a:rPr lang="fr-FR" sz="1400" dirty="0" smtClean="0"/>
              <a:t>Azorin, 1993</a:t>
            </a:r>
          </a:p>
          <a:p>
            <a:pPr algn="r"/>
            <a:r>
              <a:rPr lang="fr-FR" sz="1400" dirty="0" err="1" smtClean="0"/>
              <a:t>Bottero</a:t>
            </a:r>
            <a:r>
              <a:rPr lang="fr-FR" sz="1400" dirty="0" smtClean="0"/>
              <a:t>, 2001</a:t>
            </a:r>
            <a:endParaRPr lang="fr-FR" sz="1400" dirty="0"/>
          </a:p>
        </p:txBody>
      </p:sp>
      <p:grpSp>
        <p:nvGrpSpPr>
          <p:cNvPr id="60" name="Grouper 59"/>
          <p:cNvGrpSpPr/>
          <p:nvPr/>
        </p:nvGrpSpPr>
        <p:grpSpPr>
          <a:xfrm>
            <a:off x="6337154" y="1659201"/>
            <a:ext cx="2847855" cy="605017"/>
            <a:chOff x="6337154" y="1659201"/>
            <a:chExt cx="2847855" cy="605017"/>
          </a:xfrm>
        </p:grpSpPr>
        <p:sp>
          <p:nvSpPr>
            <p:cNvPr id="58" name="ZoneTexte 57"/>
            <p:cNvSpPr txBox="1"/>
            <p:nvPr/>
          </p:nvSpPr>
          <p:spPr>
            <a:xfrm>
              <a:off x="6337154" y="1659201"/>
              <a:ext cx="2847855" cy="338554"/>
            </a:xfrm>
            <a:prstGeom prst="rect">
              <a:avLst/>
            </a:prstGeom>
            <a:noFill/>
          </p:spPr>
          <p:txBody>
            <a:bodyPr wrap="none" rtlCol="0">
              <a:spAutoFit/>
            </a:bodyPr>
            <a:lstStyle/>
            <a:p>
              <a:r>
                <a:rPr lang="fr-FR" sz="1600" dirty="0" smtClean="0"/>
                <a:t>Méthode des libres associations</a:t>
              </a:r>
              <a:endParaRPr lang="fr-FR" sz="1600" dirty="0"/>
            </a:p>
          </p:txBody>
        </p:sp>
        <p:sp>
          <p:nvSpPr>
            <p:cNvPr id="59" name="Flèche vers la droite 58"/>
            <p:cNvSpPr/>
            <p:nvPr/>
          </p:nvSpPr>
          <p:spPr>
            <a:xfrm rot="16200000">
              <a:off x="7643362" y="2096314"/>
              <a:ext cx="179007" cy="156802"/>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sp>
        <p:nvSpPr>
          <p:cNvPr id="5" name="ZoneTexte 4"/>
          <p:cNvSpPr txBox="1"/>
          <p:nvPr/>
        </p:nvSpPr>
        <p:spPr>
          <a:xfrm>
            <a:off x="2069444" y="439037"/>
            <a:ext cx="4009181" cy="461665"/>
          </a:xfrm>
          <a:prstGeom prst="rect">
            <a:avLst/>
          </a:prstGeom>
          <a:noFill/>
        </p:spPr>
        <p:txBody>
          <a:bodyPr wrap="none" rtlCol="0">
            <a:spAutoFit/>
          </a:bodyPr>
          <a:lstStyle/>
          <a:p>
            <a:r>
              <a:rPr lang="fr-FR" sz="2400" dirty="0" smtClean="0">
                <a:solidFill>
                  <a:srgbClr val="EF2E2E"/>
                </a:solidFill>
              </a:rPr>
              <a:t>De la </a:t>
            </a:r>
            <a:r>
              <a:rPr lang="fr-FR" sz="2400" dirty="0" err="1" smtClean="0">
                <a:solidFill>
                  <a:srgbClr val="EF2E2E"/>
                </a:solidFill>
              </a:rPr>
              <a:t>spaltung</a:t>
            </a:r>
            <a:r>
              <a:rPr lang="fr-FR" sz="2400" dirty="0" smtClean="0">
                <a:solidFill>
                  <a:srgbClr val="EF2E2E"/>
                </a:solidFill>
              </a:rPr>
              <a:t> à la dissociation</a:t>
            </a:r>
            <a:endParaRPr lang="fr-FR" sz="2400" dirty="0">
              <a:solidFill>
                <a:srgbClr val="EF2E2E"/>
              </a:solidFill>
            </a:endParaRPr>
          </a:p>
        </p:txBody>
      </p:sp>
      <p:sp>
        <p:nvSpPr>
          <p:cNvPr id="12" name="ZoneTexte 11"/>
          <p:cNvSpPr txBox="1"/>
          <p:nvPr/>
        </p:nvSpPr>
        <p:spPr>
          <a:xfrm>
            <a:off x="563765" y="2681265"/>
            <a:ext cx="869762" cy="492443"/>
          </a:xfrm>
          <a:prstGeom prst="rect">
            <a:avLst/>
          </a:prstGeom>
          <a:noFill/>
        </p:spPr>
        <p:txBody>
          <a:bodyPr wrap="none" rtlCol="0">
            <a:spAutoFit/>
          </a:bodyPr>
          <a:lstStyle/>
          <a:p>
            <a:pPr algn="ctr"/>
            <a:r>
              <a:rPr lang="fr-FR" sz="1400" dirty="0" smtClean="0"/>
              <a:t>Kraepelin</a:t>
            </a:r>
          </a:p>
          <a:p>
            <a:pPr algn="ctr"/>
            <a:r>
              <a:rPr lang="fr-FR" sz="1200" dirty="0" smtClean="0"/>
              <a:t>1856-1926</a:t>
            </a:r>
            <a:endParaRPr lang="fr-FR" sz="1200" dirty="0"/>
          </a:p>
        </p:txBody>
      </p:sp>
      <p:pic>
        <p:nvPicPr>
          <p:cNvPr id="13" name="Image 12"/>
          <p:cNvPicPr>
            <a:picLocks noChangeAspect="1"/>
          </p:cNvPicPr>
          <p:nvPr/>
        </p:nvPicPr>
        <p:blipFill>
          <a:blip r:embed="rId5">
            <a:grayscl/>
            <a:lum bright="7000"/>
          </a:blip>
          <a:stretch>
            <a:fillRect/>
          </a:stretch>
        </p:blipFill>
        <p:spPr>
          <a:xfrm flipH="1">
            <a:off x="622052" y="1580793"/>
            <a:ext cx="753189" cy="1080000"/>
          </a:xfrm>
          <a:prstGeom prst="rect">
            <a:avLst/>
          </a:prstGeom>
        </p:spPr>
      </p:pic>
      <p:sp>
        <p:nvSpPr>
          <p:cNvPr id="20" name="ZoneTexte 19"/>
          <p:cNvSpPr txBox="1"/>
          <p:nvPr/>
        </p:nvSpPr>
        <p:spPr>
          <a:xfrm>
            <a:off x="2310206" y="2681265"/>
            <a:ext cx="855748" cy="492443"/>
          </a:xfrm>
          <a:prstGeom prst="rect">
            <a:avLst/>
          </a:prstGeom>
          <a:noFill/>
        </p:spPr>
        <p:txBody>
          <a:bodyPr wrap="none" rtlCol="0">
            <a:spAutoFit/>
          </a:bodyPr>
          <a:lstStyle/>
          <a:p>
            <a:pPr algn="ctr"/>
            <a:r>
              <a:rPr lang="fr-FR" sz="1400" dirty="0" smtClean="0"/>
              <a:t>Bleuler</a:t>
            </a:r>
          </a:p>
          <a:p>
            <a:pPr algn="ctr"/>
            <a:r>
              <a:rPr lang="fr-FR" sz="1200" dirty="0" smtClean="0"/>
              <a:t>1857-1939</a:t>
            </a:r>
            <a:endParaRPr lang="fr-FR" sz="1100" dirty="0"/>
          </a:p>
        </p:txBody>
      </p:sp>
      <p:pic>
        <p:nvPicPr>
          <p:cNvPr id="21" name="Image 20"/>
          <p:cNvPicPr>
            <a:picLocks noChangeAspect="1"/>
          </p:cNvPicPr>
          <p:nvPr/>
        </p:nvPicPr>
        <p:blipFill>
          <a:blip r:embed="rId6">
            <a:grayscl/>
          </a:blip>
          <a:stretch>
            <a:fillRect/>
          </a:stretch>
        </p:blipFill>
        <p:spPr>
          <a:xfrm>
            <a:off x="2317756" y="1580793"/>
            <a:ext cx="840649" cy="1080000"/>
          </a:xfrm>
          <a:prstGeom prst="rect">
            <a:avLst/>
          </a:prstGeom>
        </p:spPr>
      </p:pic>
      <p:sp>
        <p:nvSpPr>
          <p:cNvPr id="23" name="Flèche vers la droite 22"/>
          <p:cNvSpPr/>
          <p:nvPr/>
        </p:nvSpPr>
        <p:spPr>
          <a:xfrm>
            <a:off x="1675287" y="2069748"/>
            <a:ext cx="382741" cy="156800"/>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7" name="Flèche vers la droite 36"/>
          <p:cNvSpPr/>
          <p:nvPr/>
        </p:nvSpPr>
        <p:spPr>
          <a:xfrm>
            <a:off x="3563655" y="2065348"/>
            <a:ext cx="382741" cy="156800"/>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ZoneTexte 37"/>
          <p:cNvSpPr txBox="1"/>
          <p:nvPr/>
        </p:nvSpPr>
        <p:spPr>
          <a:xfrm>
            <a:off x="4044486" y="1916442"/>
            <a:ext cx="1031051" cy="369332"/>
          </a:xfrm>
          <a:prstGeom prst="rect">
            <a:avLst/>
          </a:prstGeom>
          <a:noFill/>
        </p:spPr>
        <p:txBody>
          <a:bodyPr wrap="none" rtlCol="0">
            <a:spAutoFit/>
          </a:bodyPr>
          <a:lstStyle/>
          <a:p>
            <a:r>
              <a:rPr lang="fr-FR" b="1" dirty="0" err="1" smtClean="0">
                <a:solidFill>
                  <a:srgbClr val="FF6600"/>
                </a:solidFill>
              </a:rPr>
              <a:t>Spaltung</a:t>
            </a:r>
            <a:endParaRPr lang="fr-FR" b="1" dirty="0">
              <a:solidFill>
                <a:srgbClr val="FF6600"/>
              </a:solidFill>
            </a:endParaRPr>
          </a:p>
        </p:txBody>
      </p:sp>
      <p:grpSp>
        <p:nvGrpSpPr>
          <p:cNvPr id="60" name="Grouper 59"/>
          <p:cNvGrpSpPr/>
          <p:nvPr/>
        </p:nvGrpSpPr>
        <p:grpSpPr>
          <a:xfrm>
            <a:off x="4376569" y="3463909"/>
            <a:ext cx="855748" cy="1572443"/>
            <a:chOff x="4376569" y="3463909"/>
            <a:chExt cx="855748" cy="1572443"/>
          </a:xfrm>
        </p:grpSpPr>
        <p:pic>
          <p:nvPicPr>
            <p:cNvPr id="49" name="Image 48"/>
            <p:cNvPicPr>
              <a:picLocks noChangeAspect="1"/>
            </p:cNvPicPr>
            <p:nvPr/>
          </p:nvPicPr>
          <p:blipFill>
            <a:blip r:embed="rId7">
              <a:grayscl/>
            </a:blip>
            <a:srcRect l="12331" t="2273" r="6021" b="4545"/>
            <a:stretch>
              <a:fillRect/>
            </a:stretch>
          </p:blipFill>
          <p:spPr>
            <a:xfrm flipH="1">
              <a:off x="4431541" y="3463909"/>
              <a:ext cx="722386" cy="1080000"/>
            </a:xfrm>
            <a:prstGeom prst="rect">
              <a:avLst/>
            </a:prstGeom>
          </p:spPr>
        </p:pic>
        <p:sp>
          <p:nvSpPr>
            <p:cNvPr id="50" name="ZoneTexte 49"/>
            <p:cNvSpPr txBox="1"/>
            <p:nvPr/>
          </p:nvSpPr>
          <p:spPr>
            <a:xfrm>
              <a:off x="4376569" y="4543909"/>
              <a:ext cx="855748" cy="492443"/>
            </a:xfrm>
            <a:prstGeom prst="rect">
              <a:avLst/>
            </a:prstGeom>
            <a:noFill/>
          </p:spPr>
          <p:txBody>
            <a:bodyPr wrap="none" rtlCol="0">
              <a:spAutoFit/>
            </a:bodyPr>
            <a:lstStyle/>
            <a:p>
              <a:pPr algn="ctr"/>
              <a:r>
                <a:rPr lang="fr-FR" sz="1400" dirty="0" smtClean="0"/>
                <a:t>Ey</a:t>
              </a:r>
            </a:p>
            <a:p>
              <a:pPr algn="ctr"/>
              <a:r>
                <a:rPr lang="fr-FR" sz="1200" dirty="0" smtClean="0"/>
                <a:t>1900-1977</a:t>
              </a:r>
              <a:endParaRPr lang="fr-FR" sz="1100" dirty="0"/>
            </a:p>
          </p:txBody>
        </p:sp>
      </p:grpSp>
      <p:sp>
        <p:nvSpPr>
          <p:cNvPr id="53" name="ZoneTexte 52"/>
          <p:cNvSpPr txBox="1"/>
          <p:nvPr/>
        </p:nvSpPr>
        <p:spPr>
          <a:xfrm>
            <a:off x="2952400" y="5275435"/>
            <a:ext cx="1252040" cy="369332"/>
          </a:xfrm>
          <a:prstGeom prst="rect">
            <a:avLst/>
          </a:prstGeom>
          <a:noFill/>
        </p:spPr>
        <p:txBody>
          <a:bodyPr wrap="none" rtlCol="0">
            <a:spAutoFit/>
          </a:bodyPr>
          <a:lstStyle/>
          <a:p>
            <a:r>
              <a:rPr lang="fr-FR" b="1" dirty="0" smtClean="0">
                <a:solidFill>
                  <a:srgbClr val="FF6600"/>
                </a:solidFill>
              </a:rPr>
              <a:t>Dislocation</a:t>
            </a:r>
            <a:endParaRPr lang="fr-FR" b="1" dirty="0">
              <a:solidFill>
                <a:srgbClr val="FF6600"/>
              </a:solidFill>
            </a:endParaRPr>
          </a:p>
        </p:txBody>
      </p:sp>
      <p:grpSp>
        <p:nvGrpSpPr>
          <p:cNvPr id="61" name="Grouper 60"/>
          <p:cNvGrpSpPr/>
          <p:nvPr/>
        </p:nvGrpSpPr>
        <p:grpSpPr>
          <a:xfrm>
            <a:off x="3993430" y="5275435"/>
            <a:ext cx="2816791" cy="993332"/>
            <a:chOff x="3993430" y="5275435"/>
            <a:chExt cx="2816791" cy="993332"/>
          </a:xfrm>
        </p:grpSpPr>
        <p:sp>
          <p:nvSpPr>
            <p:cNvPr id="52" name="ZoneTexte 51"/>
            <p:cNvSpPr txBox="1"/>
            <p:nvPr/>
          </p:nvSpPr>
          <p:spPr>
            <a:xfrm>
              <a:off x="4454959" y="5275435"/>
              <a:ext cx="652643" cy="369332"/>
            </a:xfrm>
            <a:prstGeom prst="rect">
              <a:avLst/>
            </a:prstGeom>
            <a:noFill/>
          </p:spPr>
          <p:txBody>
            <a:bodyPr wrap="none" rtlCol="0">
              <a:spAutoFit/>
            </a:bodyPr>
            <a:lstStyle/>
            <a:p>
              <a:r>
                <a:rPr lang="fr-FR" dirty="0" smtClean="0"/>
                <a:t>1934</a:t>
              </a:r>
              <a:endParaRPr lang="fr-FR" dirty="0"/>
            </a:p>
          </p:txBody>
        </p:sp>
        <p:sp>
          <p:nvSpPr>
            <p:cNvPr id="54" name="ZoneTexte 53"/>
            <p:cNvSpPr txBox="1"/>
            <p:nvPr/>
          </p:nvSpPr>
          <p:spPr>
            <a:xfrm>
              <a:off x="5464743" y="5275435"/>
              <a:ext cx="1345478" cy="369332"/>
            </a:xfrm>
            <a:prstGeom prst="rect">
              <a:avLst/>
            </a:prstGeom>
            <a:noFill/>
          </p:spPr>
          <p:txBody>
            <a:bodyPr wrap="none" rtlCol="0">
              <a:spAutoFit/>
            </a:bodyPr>
            <a:lstStyle/>
            <a:p>
              <a:r>
                <a:rPr lang="fr-FR" b="1" dirty="0" smtClean="0">
                  <a:solidFill>
                    <a:srgbClr val="FF6600"/>
                  </a:solidFill>
                </a:rPr>
                <a:t>Dissociation</a:t>
              </a:r>
              <a:endParaRPr lang="fr-FR" b="1" dirty="0">
                <a:solidFill>
                  <a:srgbClr val="FF6600"/>
                </a:solidFill>
              </a:endParaRPr>
            </a:p>
          </p:txBody>
        </p:sp>
        <p:sp>
          <p:nvSpPr>
            <p:cNvPr id="55" name="Flèche courbée vers le bas 54"/>
            <p:cNvSpPr/>
            <p:nvPr/>
          </p:nvSpPr>
          <p:spPr>
            <a:xfrm flipV="1">
              <a:off x="3993430" y="5632454"/>
              <a:ext cx="1663568" cy="636313"/>
            </a:xfrm>
            <a:prstGeom prst="curvedDownArrow">
              <a:avLst>
                <a:gd name="adj1" fmla="val 14838"/>
                <a:gd name="adj2" fmla="val 35569"/>
                <a:gd name="adj3" fmla="val 25779"/>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grpSp>
      <p:grpSp>
        <p:nvGrpSpPr>
          <p:cNvPr id="59" name="Grouper 58"/>
          <p:cNvGrpSpPr/>
          <p:nvPr/>
        </p:nvGrpSpPr>
        <p:grpSpPr>
          <a:xfrm>
            <a:off x="5349557" y="2101109"/>
            <a:ext cx="1831598" cy="1663568"/>
            <a:chOff x="5349557" y="2101109"/>
            <a:chExt cx="1831598" cy="1663568"/>
          </a:xfrm>
        </p:grpSpPr>
        <p:sp>
          <p:nvSpPr>
            <p:cNvPr id="47" name="Flèche courbée vers le bas 46"/>
            <p:cNvSpPr/>
            <p:nvPr/>
          </p:nvSpPr>
          <p:spPr>
            <a:xfrm rot="5400000">
              <a:off x="4843112" y="2607554"/>
              <a:ext cx="1663568" cy="650677"/>
            </a:xfrm>
            <a:prstGeom prst="curvedDownArrow">
              <a:avLst>
                <a:gd name="adj1" fmla="val 14838"/>
                <a:gd name="adj2" fmla="val 35569"/>
                <a:gd name="adj3" fmla="val 25779"/>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56" name="ZoneTexte 55"/>
            <p:cNvSpPr txBox="1"/>
            <p:nvPr/>
          </p:nvSpPr>
          <p:spPr>
            <a:xfrm>
              <a:off x="6000235" y="2728305"/>
              <a:ext cx="1180920" cy="369332"/>
            </a:xfrm>
            <a:prstGeom prst="rect">
              <a:avLst/>
            </a:prstGeom>
            <a:noFill/>
          </p:spPr>
          <p:txBody>
            <a:bodyPr wrap="none" rtlCol="0">
              <a:spAutoFit/>
            </a:bodyPr>
            <a:lstStyle/>
            <a:p>
              <a:r>
                <a:rPr lang="fr-FR" dirty="0" smtClean="0"/>
                <a:t>Traduction</a:t>
              </a:r>
              <a:endParaRPr lang="fr-FR" dirty="0"/>
            </a:p>
          </p:txBody>
        </p:sp>
      </p:grpSp>
      <p:sp>
        <p:nvSpPr>
          <p:cNvPr id="58" name="ZoneTexte 57"/>
          <p:cNvSpPr txBox="1"/>
          <p:nvPr/>
        </p:nvSpPr>
        <p:spPr>
          <a:xfrm>
            <a:off x="6914548" y="4259772"/>
            <a:ext cx="2229452" cy="2031325"/>
          </a:xfrm>
          <a:prstGeom prst="rect">
            <a:avLst/>
          </a:prstGeom>
          <a:noFill/>
        </p:spPr>
        <p:txBody>
          <a:bodyPr wrap="square" rtlCol="0">
            <a:spAutoFit/>
          </a:bodyPr>
          <a:lstStyle/>
          <a:p>
            <a:r>
              <a:rPr lang="fr-FR" dirty="0" smtClean="0"/>
              <a:t>Utilisation psychopathologique extensive du terme de dissociation</a:t>
            </a:r>
          </a:p>
          <a:p>
            <a:pPr>
              <a:buFont typeface="Arial"/>
              <a:buChar char="•"/>
            </a:pPr>
            <a:r>
              <a:rPr lang="fr-FR" dirty="0" smtClean="0"/>
              <a:t> Psychoses</a:t>
            </a:r>
          </a:p>
          <a:p>
            <a:pPr>
              <a:buFont typeface="Arial"/>
              <a:buChar char="•"/>
            </a:pPr>
            <a:r>
              <a:rPr lang="fr-FR" dirty="0" smtClean="0"/>
              <a:t> Névroses</a:t>
            </a:r>
          </a:p>
          <a:p>
            <a:pPr>
              <a:buFont typeface="Arial"/>
              <a:buChar char="•"/>
            </a:pPr>
            <a:r>
              <a:rPr lang="fr-FR" dirty="0" smtClean="0"/>
              <a:t> Personnalités</a:t>
            </a:r>
            <a:endParaRPr lang="fr-FR" dirty="0"/>
          </a:p>
        </p:txBody>
      </p:sp>
      <p:grpSp>
        <p:nvGrpSpPr>
          <p:cNvPr id="64" name="Grouper 63"/>
          <p:cNvGrpSpPr/>
          <p:nvPr/>
        </p:nvGrpSpPr>
        <p:grpSpPr>
          <a:xfrm>
            <a:off x="7440575" y="3053905"/>
            <a:ext cx="1557647" cy="1074637"/>
            <a:chOff x="7440575" y="3053905"/>
            <a:chExt cx="1557647" cy="1074637"/>
          </a:xfrm>
        </p:grpSpPr>
        <p:sp>
          <p:nvSpPr>
            <p:cNvPr id="62" name="Flèche vers la droite 61"/>
            <p:cNvSpPr/>
            <p:nvPr/>
          </p:nvSpPr>
          <p:spPr>
            <a:xfrm rot="16200000">
              <a:off x="8024292" y="3858772"/>
              <a:ext cx="382741" cy="156800"/>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3" name="ZoneTexte 62"/>
            <p:cNvSpPr txBox="1"/>
            <p:nvPr/>
          </p:nvSpPr>
          <p:spPr>
            <a:xfrm>
              <a:off x="7440575" y="3053905"/>
              <a:ext cx="1557647" cy="584776"/>
            </a:xfrm>
            <a:prstGeom prst="rect">
              <a:avLst/>
            </a:prstGeom>
            <a:noFill/>
          </p:spPr>
          <p:txBody>
            <a:bodyPr wrap="square" rtlCol="0">
              <a:spAutoFit/>
            </a:bodyPr>
            <a:lstStyle/>
            <a:p>
              <a:pPr algn="ctr"/>
              <a:r>
                <a:rPr lang="fr-FR" sz="1600" b="1" dirty="0" smtClean="0">
                  <a:solidFill>
                    <a:srgbClr val="FF6600"/>
                  </a:solidFill>
                </a:rPr>
                <a:t>Perte de sa spécificité</a:t>
              </a:r>
              <a:endParaRPr lang="fr-FR" sz="1600" b="1" dirty="0">
                <a:solidFill>
                  <a:srgbClr val="FF6600"/>
                </a:solidFill>
              </a:endParaRPr>
            </a:p>
          </p:txBody>
        </p:sp>
      </p:grpSp>
      <p:sp>
        <p:nvSpPr>
          <p:cNvPr id="65" name="ZoneTexte 64"/>
          <p:cNvSpPr txBox="1"/>
          <p:nvPr/>
        </p:nvSpPr>
        <p:spPr>
          <a:xfrm>
            <a:off x="7964696" y="6337109"/>
            <a:ext cx="1180707" cy="523220"/>
          </a:xfrm>
          <a:prstGeom prst="rect">
            <a:avLst/>
          </a:prstGeom>
          <a:noFill/>
        </p:spPr>
        <p:txBody>
          <a:bodyPr wrap="none" rtlCol="0">
            <a:spAutoFit/>
          </a:bodyPr>
          <a:lstStyle/>
          <a:p>
            <a:pPr algn="r"/>
            <a:r>
              <a:rPr lang="fr-FR" sz="1400" dirty="0" smtClean="0"/>
              <a:t>Azorin, 1993</a:t>
            </a:r>
          </a:p>
          <a:p>
            <a:pPr algn="r"/>
            <a:r>
              <a:rPr lang="fr-FR" sz="1400" dirty="0" err="1" smtClean="0"/>
              <a:t>Bottero</a:t>
            </a:r>
            <a:r>
              <a:rPr lang="fr-FR" sz="1400" dirty="0" smtClean="0"/>
              <a:t>, 2001</a:t>
            </a:r>
            <a:endParaRPr lang="fr-FR"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8"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141102" y="4474401"/>
            <a:ext cx="1368387" cy="1368387"/>
          </a:xfrm>
          <a:prstGeom prst="rect">
            <a:avLst/>
          </a:prstGeom>
        </p:spPr>
      </p:pic>
      <p:sp>
        <p:nvSpPr>
          <p:cNvPr id="2" name="Titre 1"/>
          <p:cNvSpPr>
            <a:spLocks noGrp="1"/>
          </p:cNvSpPr>
          <p:nvPr>
            <p:ph type="title"/>
          </p:nvPr>
        </p:nvSpPr>
        <p:spPr>
          <a:xfrm>
            <a:off x="1019041" y="2344965"/>
            <a:ext cx="7290115" cy="1143000"/>
          </a:xfrm>
        </p:spPr>
        <p:txBody>
          <a:bodyPr>
            <a:noAutofit/>
          </a:bodyPr>
          <a:lstStyle/>
          <a:p>
            <a:r>
              <a:rPr lang="fr-FR" sz="2800" dirty="0" smtClean="0">
                <a:solidFill>
                  <a:srgbClr val="018638"/>
                </a:solidFill>
              </a:rPr>
              <a:t>Pour une transmission sémiologique psychiatrique non dissociée : </a:t>
            </a:r>
            <a:br>
              <a:rPr lang="fr-FR" sz="2800" dirty="0" smtClean="0">
                <a:solidFill>
                  <a:srgbClr val="018638"/>
                </a:solidFill>
              </a:rPr>
            </a:br>
            <a:r>
              <a:rPr lang="fr-FR" sz="2800" dirty="0" smtClean="0">
                <a:solidFill>
                  <a:srgbClr val="018638"/>
                </a:solidFill>
              </a:rPr>
              <a:t>l’exemple de l’utilisation du terme dissociation</a:t>
            </a:r>
          </a:p>
        </p:txBody>
      </p:sp>
      <p:pic>
        <p:nvPicPr>
          <p:cNvPr id="5" name="Image 4" descr="137_Sanpsy.jpg"/>
          <p:cNvPicPr>
            <a:picLocks noChangeAspect="1"/>
          </p:cNvPicPr>
          <p:nvPr/>
        </p:nvPicPr>
        <p:blipFill>
          <a:blip r:embed="rId4"/>
          <a:stretch>
            <a:fillRect/>
          </a:stretch>
        </p:blipFill>
        <p:spPr>
          <a:xfrm>
            <a:off x="2898876" y="4888974"/>
            <a:ext cx="1720052" cy="529962"/>
          </a:xfrm>
          <a:prstGeom prst="rect">
            <a:avLst/>
          </a:prstGeom>
        </p:spPr>
      </p:pic>
      <p:pic>
        <p:nvPicPr>
          <p:cNvPr id="9" name="Image 8"/>
          <p:cNvPicPr>
            <a:picLocks noChangeAspect="1"/>
          </p:cNvPicPr>
          <p:nvPr/>
        </p:nvPicPr>
        <p:blipFill>
          <a:blip r:embed="rId5"/>
          <a:stretch>
            <a:fillRect/>
          </a:stretch>
        </p:blipFill>
        <p:spPr>
          <a:xfrm>
            <a:off x="1935179" y="4835713"/>
            <a:ext cx="691227" cy="676003"/>
          </a:xfrm>
          <a:prstGeom prst="rect">
            <a:avLst/>
          </a:prstGeom>
        </p:spPr>
      </p:pic>
      <p:pic>
        <p:nvPicPr>
          <p:cNvPr id="10" name="Image 9"/>
          <p:cNvPicPr>
            <a:picLocks noChangeAspect="1"/>
          </p:cNvPicPr>
          <p:nvPr/>
        </p:nvPicPr>
        <p:blipFill>
          <a:blip r:embed="rId6"/>
          <a:stretch>
            <a:fillRect/>
          </a:stretch>
        </p:blipFill>
        <p:spPr>
          <a:xfrm>
            <a:off x="1903820" y="5574436"/>
            <a:ext cx="765764" cy="716253"/>
          </a:xfrm>
          <a:prstGeom prst="rect">
            <a:avLst/>
          </a:prstGeom>
        </p:spPr>
      </p:pic>
      <p:pic>
        <p:nvPicPr>
          <p:cNvPr id="11" name="Image 10"/>
          <p:cNvPicPr>
            <a:picLocks noChangeAspect="1"/>
          </p:cNvPicPr>
          <p:nvPr/>
        </p:nvPicPr>
        <p:blipFill>
          <a:blip r:embed="rId7"/>
          <a:stretch>
            <a:fillRect/>
          </a:stretch>
        </p:blipFill>
        <p:spPr>
          <a:xfrm>
            <a:off x="62712" y="5731236"/>
            <a:ext cx="1567768" cy="560216"/>
          </a:xfrm>
          <a:prstGeom prst="rect">
            <a:avLst/>
          </a:prstGeom>
        </p:spPr>
      </p:pic>
      <p:sp>
        <p:nvSpPr>
          <p:cNvPr id="12" name="ZoneTexte 11"/>
          <p:cNvSpPr txBox="1"/>
          <p:nvPr/>
        </p:nvSpPr>
        <p:spPr>
          <a:xfrm>
            <a:off x="4922789" y="4848233"/>
            <a:ext cx="4809359" cy="1354217"/>
          </a:xfrm>
          <a:prstGeom prst="rect">
            <a:avLst/>
          </a:prstGeom>
          <a:noFill/>
        </p:spPr>
        <p:txBody>
          <a:bodyPr wrap="square" rtlCol="0">
            <a:spAutoFit/>
          </a:bodyPr>
          <a:lstStyle/>
          <a:p>
            <a:r>
              <a:rPr lang="fr-FR" b="1" dirty="0" smtClean="0">
                <a:solidFill>
                  <a:srgbClr val="FF6600"/>
                </a:solidFill>
              </a:rPr>
              <a:t>Jean-Arthur MICOULAUD FRANCHI </a:t>
            </a:r>
            <a:r>
              <a:rPr lang="fr-FR" sz="1400" dirty="0" smtClean="0">
                <a:solidFill>
                  <a:srgbClr val="FF6600"/>
                </a:solidFill>
              </a:rPr>
              <a:t>MD </a:t>
            </a:r>
            <a:r>
              <a:rPr lang="fr-FR" sz="1400" dirty="0" err="1" smtClean="0">
                <a:solidFill>
                  <a:srgbClr val="FF6600"/>
                </a:solidFill>
              </a:rPr>
              <a:t>PhD</a:t>
            </a:r>
            <a:endParaRPr lang="fr-FR" dirty="0" smtClean="0">
              <a:solidFill>
                <a:srgbClr val="FF6600"/>
              </a:solidFill>
            </a:endParaRPr>
          </a:p>
          <a:p>
            <a:endParaRPr lang="fr-FR" sz="1600" dirty="0" smtClean="0">
              <a:solidFill>
                <a:srgbClr val="FF6600"/>
              </a:solidFill>
            </a:endParaRPr>
          </a:p>
          <a:p>
            <a:r>
              <a:rPr lang="fr-FR" sz="1400" dirty="0" smtClean="0">
                <a:solidFill>
                  <a:srgbClr val="FF6600"/>
                </a:solidFill>
              </a:rPr>
              <a:t>Psychiatrie / Neurophysiologie / Sommeil</a:t>
            </a:r>
          </a:p>
          <a:p>
            <a:endParaRPr lang="fr-FR" sz="1600" dirty="0" smtClean="0">
              <a:solidFill>
                <a:srgbClr val="FF6600"/>
              </a:solidFill>
            </a:endParaRPr>
          </a:p>
          <a:p>
            <a:r>
              <a:rPr lang="fr-FR" sz="1600" dirty="0" smtClean="0">
                <a:solidFill>
                  <a:srgbClr val="FF6600"/>
                </a:solidFill>
              </a:rPr>
              <a:t>E-mail: </a:t>
            </a:r>
            <a:r>
              <a:rPr lang="fr-FR" sz="1600" dirty="0" err="1" smtClean="0">
                <a:solidFill>
                  <a:srgbClr val="FF6600"/>
                </a:solidFill>
              </a:rPr>
              <a:t>jarthur.micoulaud@gmail.com</a:t>
            </a:r>
            <a:endParaRPr lang="fr-FR" sz="1600" dirty="0" smtClean="0">
              <a:solidFill>
                <a:srgbClr val="FF6600"/>
              </a:solidFill>
            </a:endParaRPr>
          </a:p>
        </p:txBody>
      </p:sp>
      <p:pic>
        <p:nvPicPr>
          <p:cNvPr id="14" name="Picture 2"/>
          <p:cNvPicPr>
            <a:picLocks noChangeAspect="1" noChangeArrowheads="1"/>
          </p:cNvPicPr>
          <p:nvPr/>
        </p:nvPicPr>
        <p:blipFill>
          <a:blip r:embed="rId8"/>
          <a:srcRect l="6123" t="4542" r="59255" b="76112"/>
          <a:stretch>
            <a:fillRect/>
          </a:stretch>
        </p:blipFill>
        <p:spPr bwMode="auto">
          <a:xfrm>
            <a:off x="3055656" y="5708917"/>
            <a:ext cx="1568295" cy="564622"/>
          </a:xfrm>
          <a:prstGeom prst="rect">
            <a:avLst/>
          </a:prstGeom>
          <a:noFill/>
          <a:ln w="9525">
            <a:noFill/>
            <a:miter lim="800000"/>
            <a:headEnd/>
            <a:tailEnd/>
          </a:ln>
          <a:effectLst/>
        </p:spPr>
      </p:pic>
      <p:pic>
        <p:nvPicPr>
          <p:cNvPr id="15" name="Image 14" descr="Capture d’écran 2014-11-19 à 15.27.46.png"/>
          <p:cNvPicPr>
            <a:picLocks noChangeAspect="1"/>
          </p:cNvPicPr>
          <p:nvPr/>
        </p:nvPicPr>
        <p:blipFill>
          <a:blip r:embed="rId9"/>
          <a:srcRect b="9196"/>
          <a:stretch>
            <a:fillRect/>
          </a:stretch>
        </p:blipFill>
        <p:spPr>
          <a:xfrm>
            <a:off x="-78390" y="-15680"/>
            <a:ext cx="9316226" cy="1768280"/>
          </a:xfrm>
          <a:prstGeom prst="rect">
            <a:avLst/>
          </a:prstGeom>
        </p:spPr>
      </p:pic>
      <p:sp>
        <p:nvSpPr>
          <p:cNvPr id="16" name="Rectangle 15"/>
          <p:cNvSpPr/>
          <p:nvPr/>
        </p:nvSpPr>
        <p:spPr>
          <a:xfrm>
            <a:off x="-31356" y="4280616"/>
            <a:ext cx="9180000" cy="329278"/>
          </a:xfrm>
          <a:prstGeom prst="rect">
            <a:avLst/>
          </a:prstGeom>
          <a:solidFill>
            <a:srgbClr val="FF66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31356" y="6544402"/>
            <a:ext cx="9216000" cy="329278"/>
          </a:xfrm>
          <a:prstGeom prst="rect">
            <a:avLst/>
          </a:prstGeom>
          <a:solidFill>
            <a:srgbClr val="FF66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sp>
        <p:nvSpPr>
          <p:cNvPr id="5" name="ZoneTexte 4"/>
          <p:cNvSpPr txBox="1"/>
          <p:nvPr/>
        </p:nvSpPr>
        <p:spPr>
          <a:xfrm>
            <a:off x="2132156" y="439037"/>
            <a:ext cx="4728127" cy="461665"/>
          </a:xfrm>
          <a:prstGeom prst="rect">
            <a:avLst/>
          </a:prstGeom>
          <a:noFill/>
        </p:spPr>
        <p:txBody>
          <a:bodyPr wrap="none" rtlCol="0">
            <a:spAutoFit/>
          </a:bodyPr>
          <a:lstStyle/>
          <a:p>
            <a:r>
              <a:rPr lang="fr-FR" sz="2400" dirty="0" smtClean="0">
                <a:solidFill>
                  <a:srgbClr val="EF2E2E"/>
                </a:solidFill>
              </a:rPr>
              <a:t>La dissociation associé à une théorie</a:t>
            </a:r>
            <a:endParaRPr lang="fr-FR" sz="2400" dirty="0">
              <a:solidFill>
                <a:srgbClr val="EF2E2E"/>
              </a:solidFill>
            </a:endParaRPr>
          </a:p>
        </p:txBody>
      </p:sp>
      <p:sp>
        <p:nvSpPr>
          <p:cNvPr id="9" name="ZoneTexte 8"/>
          <p:cNvSpPr txBox="1"/>
          <p:nvPr/>
        </p:nvSpPr>
        <p:spPr>
          <a:xfrm>
            <a:off x="1458021" y="1496575"/>
            <a:ext cx="6170417" cy="646331"/>
          </a:xfrm>
          <a:prstGeom prst="rect">
            <a:avLst/>
          </a:prstGeom>
          <a:noFill/>
        </p:spPr>
        <p:txBody>
          <a:bodyPr wrap="none" rtlCol="0">
            <a:spAutoFit/>
          </a:bodyPr>
          <a:lstStyle/>
          <a:p>
            <a:pPr algn="ctr"/>
            <a:r>
              <a:rPr lang="fr-FR" dirty="0" smtClean="0"/>
              <a:t>La « dissociation » / </a:t>
            </a:r>
            <a:r>
              <a:rPr lang="fr-FR" dirty="0" err="1" smtClean="0"/>
              <a:t>Spaltung</a:t>
            </a:r>
            <a:r>
              <a:rPr lang="fr-FR" dirty="0" smtClean="0"/>
              <a:t> est une conception séméiologique</a:t>
            </a:r>
          </a:p>
          <a:p>
            <a:pPr algn="ctr"/>
            <a:r>
              <a:rPr lang="fr-FR" dirty="0" smtClean="0"/>
              <a:t>Mais associée à une théorie plus générale </a:t>
            </a:r>
            <a:endParaRPr lang="fr-FR" dirty="0"/>
          </a:p>
        </p:txBody>
      </p:sp>
      <p:sp>
        <p:nvSpPr>
          <p:cNvPr id="15" name="ZoneTexte 14"/>
          <p:cNvSpPr txBox="1"/>
          <p:nvPr/>
        </p:nvSpPr>
        <p:spPr>
          <a:xfrm>
            <a:off x="612123" y="5899435"/>
            <a:ext cx="3040065" cy="523220"/>
          </a:xfrm>
          <a:prstGeom prst="rect">
            <a:avLst/>
          </a:prstGeom>
          <a:noFill/>
        </p:spPr>
        <p:txBody>
          <a:bodyPr wrap="none" rtlCol="0">
            <a:spAutoFit/>
          </a:bodyPr>
          <a:lstStyle/>
          <a:p>
            <a:r>
              <a:rPr lang="fr-FR" sz="1400" dirty="0" err="1" smtClean="0"/>
              <a:t>Berrios</a:t>
            </a:r>
            <a:r>
              <a:rPr lang="fr-FR" sz="1400" dirty="0" smtClean="0"/>
              <a:t>, The </a:t>
            </a:r>
            <a:r>
              <a:rPr lang="fr-FR" sz="1400" dirty="0" err="1" smtClean="0"/>
              <a:t>history</a:t>
            </a:r>
            <a:r>
              <a:rPr lang="fr-FR" sz="1400" dirty="0" smtClean="0"/>
              <a:t> of mental </a:t>
            </a:r>
            <a:r>
              <a:rPr lang="fr-FR" sz="1400" dirty="0" err="1" smtClean="0"/>
              <a:t>symtoms</a:t>
            </a:r>
            <a:endParaRPr lang="fr-FR" sz="1400" dirty="0" smtClean="0"/>
          </a:p>
          <a:p>
            <a:r>
              <a:rPr lang="fr-FR" sz="1400" dirty="0" smtClean="0"/>
              <a:t>1996</a:t>
            </a:r>
            <a:endParaRPr lang="fr-FR" sz="1400" dirty="0"/>
          </a:p>
        </p:txBody>
      </p:sp>
      <p:grpSp>
        <p:nvGrpSpPr>
          <p:cNvPr id="20" name="Grouper 19"/>
          <p:cNvGrpSpPr/>
          <p:nvPr/>
        </p:nvGrpSpPr>
        <p:grpSpPr>
          <a:xfrm>
            <a:off x="622278" y="2528260"/>
            <a:ext cx="1975386" cy="2899494"/>
            <a:chOff x="622278" y="2528260"/>
            <a:chExt cx="1975386" cy="2899494"/>
          </a:xfrm>
        </p:grpSpPr>
        <p:sp>
          <p:nvSpPr>
            <p:cNvPr id="13" name="ZoneTexte 12"/>
            <p:cNvSpPr txBox="1"/>
            <p:nvPr/>
          </p:nvSpPr>
          <p:spPr>
            <a:xfrm>
              <a:off x="1123959" y="3611872"/>
              <a:ext cx="967595" cy="738664"/>
            </a:xfrm>
            <a:prstGeom prst="rect">
              <a:avLst/>
            </a:prstGeom>
            <a:noFill/>
          </p:spPr>
          <p:txBody>
            <a:bodyPr wrap="none" rtlCol="0">
              <a:spAutoFit/>
            </a:bodyPr>
            <a:lstStyle/>
            <a:p>
              <a:pPr algn="ctr"/>
              <a:r>
                <a:rPr lang="fr-FR" sz="1400" dirty="0" err="1" smtClean="0"/>
                <a:t>Séglas</a:t>
              </a:r>
              <a:endParaRPr lang="fr-FR" sz="1400" dirty="0" smtClean="0"/>
            </a:p>
            <a:p>
              <a:pPr algn="ctr"/>
              <a:r>
                <a:rPr lang="fr-FR" sz="1400" dirty="0" smtClean="0"/>
                <a:t>1856-1939</a:t>
              </a:r>
            </a:p>
            <a:p>
              <a:pPr algn="ctr"/>
              <a:endParaRPr lang="fr-FR" sz="1400" dirty="0"/>
            </a:p>
          </p:txBody>
        </p:sp>
        <p:pic>
          <p:nvPicPr>
            <p:cNvPr id="14" name="Image 13"/>
            <p:cNvPicPr>
              <a:picLocks noChangeAspect="1"/>
            </p:cNvPicPr>
            <p:nvPr/>
          </p:nvPicPr>
          <p:blipFill>
            <a:blip r:embed="rId5"/>
            <a:stretch>
              <a:fillRect/>
            </a:stretch>
          </p:blipFill>
          <p:spPr>
            <a:xfrm>
              <a:off x="1237808" y="2528260"/>
              <a:ext cx="744000" cy="1080000"/>
            </a:xfrm>
            <a:prstGeom prst="rect">
              <a:avLst/>
            </a:prstGeom>
          </p:spPr>
        </p:pic>
        <p:sp>
          <p:nvSpPr>
            <p:cNvPr id="16" name="ZoneTexte 15"/>
            <p:cNvSpPr txBox="1"/>
            <p:nvPr/>
          </p:nvSpPr>
          <p:spPr>
            <a:xfrm>
              <a:off x="622278" y="4350536"/>
              <a:ext cx="1975386" cy="1077218"/>
            </a:xfrm>
            <a:prstGeom prst="rect">
              <a:avLst/>
            </a:prstGeom>
            <a:noFill/>
          </p:spPr>
          <p:txBody>
            <a:bodyPr wrap="square" rtlCol="0">
              <a:spAutoFit/>
            </a:bodyPr>
            <a:lstStyle/>
            <a:p>
              <a:pPr algn="ctr"/>
              <a:r>
                <a:rPr lang="fr-FR" sz="1600" b="1" dirty="0" smtClean="0">
                  <a:solidFill>
                    <a:srgbClr val="FF6600"/>
                  </a:solidFill>
                </a:rPr>
                <a:t>Proposition d’une séméiologie précise et purement descriptive / 1892</a:t>
              </a:r>
              <a:endParaRPr lang="fr-FR" sz="1600" b="1" dirty="0">
                <a:solidFill>
                  <a:srgbClr val="FF6600"/>
                </a:solidFill>
              </a:endParaRPr>
            </a:p>
          </p:txBody>
        </p:sp>
      </p:grpSp>
      <p:grpSp>
        <p:nvGrpSpPr>
          <p:cNvPr id="21" name="Grouper 20"/>
          <p:cNvGrpSpPr/>
          <p:nvPr/>
        </p:nvGrpSpPr>
        <p:grpSpPr>
          <a:xfrm>
            <a:off x="3526764" y="2460037"/>
            <a:ext cx="4944712" cy="3238575"/>
            <a:chOff x="3526764" y="2460037"/>
            <a:chExt cx="4944712" cy="3238575"/>
          </a:xfrm>
        </p:grpSpPr>
        <p:pic>
          <p:nvPicPr>
            <p:cNvPr id="18" name="Image 17" descr="Capture d’écran 2014-10-08 à 10.20.25.png"/>
            <p:cNvPicPr>
              <a:picLocks noChangeAspect="1"/>
            </p:cNvPicPr>
            <p:nvPr/>
          </p:nvPicPr>
          <p:blipFill>
            <a:blip r:embed="rId6"/>
            <a:stretch>
              <a:fillRect/>
            </a:stretch>
          </p:blipFill>
          <p:spPr>
            <a:xfrm>
              <a:off x="7547292" y="2460037"/>
              <a:ext cx="924184" cy="1066234"/>
            </a:xfrm>
            <a:prstGeom prst="rect">
              <a:avLst/>
            </a:prstGeom>
            <a:ln>
              <a:noFill/>
            </a:ln>
          </p:spPr>
        </p:pic>
        <p:pic>
          <p:nvPicPr>
            <p:cNvPr id="19" name="Image 18" descr="Capture d’écran 2014-11-23 à 18.32.34.png"/>
            <p:cNvPicPr>
              <a:picLocks noChangeAspect="1"/>
            </p:cNvPicPr>
            <p:nvPr/>
          </p:nvPicPr>
          <p:blipFill>
            <a:blip r:embed="rId7"/>
            <a:stretch>
              <a:fillRect/>
            </a:stretch>
          </p:blipFill>
          <p:spPr>
            <a:xfrm>
              <a:off x="3526764" y="2460037"/>
              <a:ext cx="3976250" cy="323857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sp>
        <p:nvSpPr>
          <p:cNvPr id="5" name="ZoneTexte 4"/>
          <p:cNvSpPr txBox="1"/>
          <p:nvPr/>
        </p:nvSpPr>
        <p:spPr>
          <a:xfrm>
            <a:off x="2132156" y="439037"/>
            <a:ext cx="4728127" cy="461665"/>
          </a:xfrm>
          <a:prstGeom prst="rect">
            <a:avLst/>
          </a:prstGeom>
          <a:noFill/>
        </p:spPr>
        <p:txBody>
          <a:bodyPr wrap="none" rtlCol="0">
            <a:spAutoFit/>
          </a:bodyPr>
          <a:lstStyle/>
          <a:p>
            <a:r>
              <a:rPr lang="fr-FR" sz="2400" dirty="0" smtClean="0">
                <a:solidFill>
                  <a:srgbClr val="EF2E2E"/>
                </a:solidFill>
              </a:rPr>
              <a:t>La dissociation associé à une théorie</a:t>
            </a:r>
            <a:endParaRPr lang="fr-FR" sz="2400" dirty="0">
              <a:solidFill>
                <a:srgbClr val="EF2E2E"/>
              </a:solidFill>
            </a:endParaRPr>
          </a:p>
        </p:txBody>
      </p:sp>
      <p:sp>
        <p:nvSpPr>
          <p:cNvPr id="10" name="ZoneTexte 9"/>
          <p:cNvSpPr txBox="1"/>
          <p:nvPr/>
        </p:nvSpPr>
        <p:spPr>
          <a:xfrm>
            <a:off x="649898" y="5412997"/>
            <a:ext cx="1287532" cy="369332"/>
          </a:xfrm>
          <a:prstGeom prst="rect">
            <a:avLst/>
          </a:prstGeom>
          <a:noFill/>
        </p:spPr>
        <p:txBody>
          <a:bodyPr wrap="none" rtlCol="0">
            <a:spAutoFit/>
          </a:bodyPr>
          <a:lstStyle/>
          <a:p>
            <a:r>
              <a:rPr lang="fr-FR" dirty="0" smtClean="0"/>
              <a:t>Symptômes</a:t>
            </a:r>
            <a:endParaRPr lang="fr-FR" dirty="0"/>
          </a:p>
        </p:txBody>
      </p:sp>
      <p:grpSp>
        <p:nvGrpSpPr>
          <p:cNvPr id="34" name="Grouper 33"/>
          <p:cNvGrpSpPr/>
          <p:nvPr/>
        </p:nvGrpSpPr>
        <p:grpSpPr>
          <a:xfrm>
            <a:off x="1214306" y="4475764"/>
            <a:ext cx="941283" cy="873673"/>
            <a:chOff x="1214306" y="4475764"/>
            <a:chExt cx="941283" cy="873673"/>
          </a:xfrm>
        </p:grpSpPr>
        <p:sp>
          <p:nvSpPr>
            <p:cNvPr id="11" name="Flèche vers la droite 10"/>
            <p:cNvSpPr/>
            <p:nvPr/>
          </p:nvSpPr>
          <p:spPr>
            <a:xfrm rot="16200000">
              <a:off x="1453435" y="5055533"/>
              <a:ext cx="431007" cy="156802"/>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ZoneTexte 11"/>
            <p:cNvSpPr txBox="1"/>
            <p:nvPr/>
          </p:nvSpPr>
          <p:spPr>
            <a:xfrm>
              <a:off x="1214306" y="4475764"/>
              <a:ext cx="941283" cy="338554"/>
            </a:xfrm>
            <a:prstGeom prst="rect">
              <a:avLst/>
            </a:prstGeom>
            <a:noFill/>
          </p:spPr>
          <p:txBody>
            <a:bodyPr wrap="none" rtlCol="0">
              <a:spAutoFit/>
            </a:bodyPr>
            <a:lstStyle/>
            <a:p>
              <a:r>
                <a:rPr lang="fr-FR" sz="1600" dirty="0" smtClean="0"/>
                <a:t>Maladies</a:t>
              </a:r>
              <a:endParaRPr lang="fr-FR" sz="1600" dirty="0"/>
            </a:p>
          </p:txBody>
        </p:sp>
      </p:grpSp>
      <p:sp>
        <p:nvSpPr>
          <p:cNvPr id="14" name="ZoneTexte 13"/>
          <p:cNvSpPr txBox="1"/>
          <p:nvPr/>
        </p:nvSpPr>
        <p:spPr>
          <a:xfrm>
            <a:off x="846594" y="1647825"/>
            <a:ext cx="7118102" cy="646331"/>
          </a:xfrm>
          <a:prstGeom prst="rect">
            <a:avLst/>
          </a:prstGeom>
          <a:noFill/>
        </p:spPr>
        <p:txBody>
          <a:bodyPr wrap="square" rtlCol="0">
            <a:spAutoFit/>
          </a:bodyPr>
          <a:lstStyle/>
          <a:p>
            <a:pPr algn="ctr"/>
            <a:r>
              <a:rPr lang="fr-FR" dirty="0" smtClean="0"/>
              <a:t>« Un symptôme ne se justifie que par son renvoi à autre chose que lui </a:t>
            </a:r>
          </a:p>
          <a:p>
            <a:pPr algn="ctr"/>
            <a:r>
              <a:rPr lang="fr-FR" dirty="0" smtClean="0"/>
              <a:t>dont il n’est que l’indice ou la traduction »</a:t>
            </a:r>
            <a:endParaRPr lang="fr-FR" dirty="0"/>
          </a:p>
        </p:txBody>
      </p:sp>
      <p:sp>
        <p:nvSpPr>
          <p:cNvPr id="16" name="ZoneTexte 15"/>
          <p:cNvSpPr txBox="1"/>
          <p:nvPr/>
        </p:nvSpPr>
        <p:spPr>
          <a:xfrm>
            <a:off x="7964696" y="6337109"/>
            <a:ext cx="1180707" cy="523220"/>
          </a:xfrm>
          <a:prstGeom prst="rect">
            <a:avLst/>
          </a:prstGeom>
          <a:noFill/>
        </p:spPr>
        <p:txBody>
          <a:bodyPr wrap="none" rtlCol="0">
            <a:spAutoFit/>
          </a:bodyPr>
          <a:lstStyle/>
          <a:p>
            <a:pPr algn="r"/>
            <a:r>
              <a:rPr lang="fr-FR" sz="1400" dirty="0" smtClean="0"/>
              <a:t>Azorin, 1993</a:t>
            </a:r>
          </a:p>
          <a:p>
            <a:pPr algn="r"/>
            <a:r>
              <a:rPr lang="fr-FR" sz="1400" dirty="0" err="1" smtClean="0"/>
              <a:t>Bottero</a:t>
            </a:r>
            <a:r>
              <a:rPr lang="fr-FR" sz="1400" dirty="0" smtClean="0"/>
              <a:t>, 2001</a:t>
            </a:r>
            <a:endParaRPr lang="fr-FR" sz="1400" dirty="0"/>
          </a:p>
        </p:txBody>
      </p:sp>
      <p:grpSp>
        <p:nvGrpSpPr>
          <p:cNvPr id="35" name="Grouper 34"/>
          <p:cNvGrpSpPr/>
          <p:nvPr/>
        </p:nvGrpSpPr>
        <p:grpSpPr>
          <a:xfrm>
            <a:off x="883972" y="3456572"/>
            <a:ext cx="1611138" cy="994705"/>
            <a:chOff x="883972" y="3456572"/>
            <a:chExt cx="1611138" cy="994705"/>
          </a:xfrm>
        </p:grpSpPr>
        <p:sp>
          <p:nvSpPr>
            <p:cNvPr id="17" name="ZoneTexte 16"/>
            <p:cNvSpPr txBox="1"/>
            <p:nvPr/>
          </p:nvSpPr>
          <p:spPr>
            <a:xfrm>
              <a:off x="883972" y="3456572"/>
              <a:ext cx="1611138" cy="338554"/>
            </a:xfrm>
            <a:prstGeom prst="rect">
              <a:avLst/>
            </a:prstGeom>
            <a:noFill/>
          </p:spPr>
          <p:txBody>
            <a:bodyPr wrap="none" rtlCol="0">
              <a:spAutoFit/>
            </a:bodyPr>
            <a:lstStyle/>
            <a:p>
              <a:r>
                <a:rPr lang="fr-FR" sz="1600" dirty="0" smtClean="0"/>
                <a:t>Physiopathologie</a:t>
              </a:r>
              <a:endParaRPr lang="fr-FR" sz="1600" dirty="0"/>
            </a:p>
          </p:txBody>
        </p:sp>
        <p:grpSp>
          <p:nvGrpSpPr>
            <p:cNvPr id="28" name="Grouper 27"/>
            <p:cNvGrpSpPr/>
            <p:nvPr/>
          </p:nvGrpSpPr>
          <p:grpSpPr>
            <a:xfrm>
              <a:off x="1591807" y="3867870"/>
              <a:ext cx="156802" cy="583407"/>
              <a:chOff x="1591807" y="3867870"/>
              <a:chExt cx="156802" cy="583407"/>
            </a:xfrm>
          </p:grpSpPr>
          <p:sp>
            <p:nvSpPr>
              <p:cNvPr id="18" name="Flèche vers la droite 17"/>
              <p:cNvSpPr/>
              <p:nvPr/>
            </p:nvSpPr>
            <p:spPr>
              <a:xfrm rot="16200000">
                <a:off x="1454704" y="4004973"/>
                <a:ext cx="431007" cy="156802"/>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a:p>
            </p:txBody>
          </p:sp>
          <p:sp>
            <p:nvSpPr>
              <p:cNvPr id="19" name="Flèche vers la droite 18"/>
              <p:cNvSpPr/>
              <p:nvPr/>
            </p:nvSpPr>
            <p:spPr>
              <a:xfrm rot="5400000">
                <a:off x="1454704" y="4157373"/>
                <a:ext cx="431007" cy="156802"/>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a:p>
            </p:txBody>
          </p:sp>
        </p:grpSp>
      </p:grpSp>
      <p:grpSp>
        <p:nvGrpSpPr>
          <p:cNvPr id="36" name="Grouper 35"/>
          <p:cNvGrpSpPr/>
          <p:nvPr/>
        </p:nvGrpSpPr>
        <p:grpSpPr>
          <a:xfrm>
            <a:off x="282198" y="4475764"/>
            <a:ext cx="966931" cy="873673"/>
            <a:chOff x="282198" y="4475764"/>
            <a:chExt cx="966931" cy="873673"/>
          </a:xfrm>
        </p:grpSpPr>
        <p:sp>
          <p:nvSpPr>
            <p:cNvPr id="20" name="Flèche vers la droite 19"/>
            <p:cNvSpPr/>
            <p:nvPr/>
          </p:nvSpPr>
          <p:spPr>
            <a:xfrm rot="16200000">
              <a:off x="649477" y="5055533"/>
              <a:ext cx="431007" cy="156802"/>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ZoneTexte 20"/>
            <p:cNvSpPr txBox="1"/>
            <p:nvPr/>
          </p:nvSpPr>
          <p:spPr>
            <a:xfrm>
              <a:off x="282198" y="4475764"/>
              <a:ext cx="966931" cy="338554"/>
            </a:xfrm>
            <a:prstGeom prst="rect">
              <a:avLst/>
            </a:prstGeom>
            <a:noFill/>
          </p:spPr>
          <p:txBody>
            <a:bodyPr wrap="none" rtlCol="0">
              <a:spAutoFit/>
            </a:bodyPr>
            <a:lstStyle/>
            <a:p>
              <a:r>
                <a:rPr lang="fr-FR" sz="1600" dirty="0" smtClean="0"/>
                <a:t>Pronostic</a:t>
              </a:r>
              <a:endParaRPr lang="fr-FR" sz="1600" dirty="0"/>
            </a:p>
          </p:txBody>
        </p:sp>
      </p:grpSp>
      <p:grpSp>
        <p:nvGrpSpPr>
          <p:cNvPr id="37" name="Grouper 36"/>
          <p:cNvGrpSpPr/>
          <p:nvPr/>
        </p:nvGrpSpPr>
        <p:grpSpPr>
          <a:xfrm>
            <a:off x="565517" y="2609268"/>
            <a:ext cx="1409861" cy="1794970"/>
            <a:chOff x="565517" y="2609268"/>
            <a:chExt cx="1409861" cy="1794970"/>
          </a:xfrm>
        </p:grpSpPr>
        <p:sp>
          <p:nvSpPr>
            <p:cNvPr id="22" name="Flèche vers la droite 21"/>
            <p:cNvSpPr/>
            <p:nvPr/>
          </p:nvSpPr>
          <p:spPr>
            <a:xfrm rot="16200000">
              <a:off x="159755" y="3625014"/>
              <a:ext cx="1393696" cy="164752"/>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Flèche vers la droite 22"/>
            <p:cNvSpPr/>
            <p:nvPr/>
          </p:nvSpPr>
          <p:spPr>
            <a:xfrm rot="16200000">
              <a:off x="1449032" y="3162668"/>
              <a:ext cx="431007" cy="156802"/>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ZoneTexte 23"/>
            <p:cNvSpPr txBox="1"/>
            <p:nvPr/>
          </p:nvSpPr>
          <p:spPr>
            <a:xfrm>
              <a:off x="565517" y="2609268"/>
              <a:ext cx="1409861" cy="338554"/>
            </a:xfrm>
            <a:prstGeom prst="rect">
              <a:avLst/>
            </a:prstGeom>
            <a:noFill/>
          </p:spPr>
          <p:txBody>
            <a:bodyPr wrap="none" rtlCol="0">
              <a:spAutoFit/>
            </a:bodyPr>
            <a:lstStyle/>
            <a:p>
              <a:r>
                <a:rPr lang="fr-FR" sz="1600" dirty="0" smtClean="0"/>
                <a:t>Thérapeutique</a:t>
              </a:r>
              <a:endParaRPr lang="fr-FR" sz="1600" dirty="0"/>
            </a:p>
          </p:txBody>
        </p:sp>
      </p:grpSp>
      <p:grpSp>
        <p:nvGrpSpPr>
          <p:cNvPr id="38" name="Grouper 37"/>
          <p:cNvGrpSpPr/>
          <p:nvPr/>
        </p:nvGrpSpPr>
        <p:grpSpPr>
          <a:xfrm>
            <a:off x="2495110" y="2609268"/>
            <a:ext cx="2502698" cy="2309162"/>
            <a:chOff x="2495110" y="2609268"/>
            <a:chExt cx="2502698" cy="2309162"/>
          </a:xfrm>
        </p:grpSpPr>
        <p:sp>
          <p:nvSpPr>
            <p:cNvPr id="25" name="Accolade fermante 24"/>
            <p:cNvSpPr/>
            <p:nvPr/>
          </p:nvSpPr>
          <p:spPr>
            <a:xfrm>
              <a:off x="2495110" y="2609268"/>
              <a:ext cx="499325" cy="2309162"/>
            </a:xfrm>
            <a:prstGeom prst="rightBrac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6" name="ZoneTexte 25"/>
            <p:cNvSpPr txBox="1"/>
            <p:nvPr/>
          </p:nvSpPr>
          <p:spPr>
            <a:xfrm>
              <a:off x="2994435" y="3563420"/>
              <a:ext cx="2003373" cy="369332"/>
            </a:xfrm>
            <a:prstGeom prst="rect">
              <a:avLst/>
            </a:prstGeom>
            <a:noFill/>
          </p:spPr>
          <p:txBody>
            <a:bodyPr wrap="none" rtlCol="0">
              <a:spAutoFit/>
            </a:bodyPr>
            <a:lstStyle/>
            <a:p>
              <a:r>
                <a:rPr lang="fr-FR" dirty="0" smtClean="0"/>
                <a:t>Contexte théorique</a:t>
              </a:r>
              <a:endParaRPr lang="fr-FR" dirty="0"/>
            </a:p>
          </p:txBody>
        </p:sp>
      </p:grpSp>
      <p:sp>
        <p:nvSpPr>
          <p:cNvPr id="27" name="ZoneTexte 26"/>
          <p:cNvSpPr txBox="1"/>
          <p:nvPr/>
        </p:nvSpPr>
        <p:spPr>
          <a:xfrm>
            <a:off x="5250548" y="2609268"/>
            <a:ext cx="3689643" cy="1477328"/>
          </a:xfrm>
          <a:prstGeom prst="rect">
            <a:avLst/>
          </a:prstGeom>
          <a:solidFill>
            <a:srgbClr val="FF6600">
              <a:alpha val="27000"/>
            </a:srgbClr>
          </a:solidFill>
          <a:ln>
            <a:solidFill>
              <a:srgbClr val="FF6600"/>
            </a:solidFill>
          </a:ln>
        </p:spPr>
        <p:txBody>
          <a:bodyPr wrap="square" rtlCol="0">
            <a:spAutoFit/>
          </a:bodyPr>
          <a:lstStyle/>
          <a:p>
            <a:pPr marL="342900" indent="-342900">
              <a:buFont typeface="+mj-lt"/>
              <a:buAutoNum type="arabicPeriod"/>
            </a:pPr>
            <a:r>
              <a:rPr lang="fr-FR" dirty="0" smtClean="0"/>
              <a:t>Ne pas isoler le contexte théorique au risque du dogmatisme quel qu’il soit</a:t>
            </a:r>
          </a:p>
          <a:p>
            <a:pPr marL="342900" indent="-342900"/>
            <a:r>
              <a:rPr lang="fr-FR" b="1" dirty="0" err="1" smtClean="0">
                <a:solidFill>
                  <a:srgbClr val="FF6600"/>
                </a:solidFill>
                <a:sym typeface="Wingdings"/>
              </a:rPr>
              <a:t></a:t>
            </a:r>
            <a:r>
              <a:rPr lang="fr-FR" b="1" dirty="0" smtClean="0">
                <a:solidFill>
                  <a:srgbClr val="FF6600"/>
                </a:solidFill>
                <a:sym typeface="Wingdings"/>
              </a:rPr>
              <a:t> Abandonner le terme de dissociation</a:t>
            </a:r>
            <a:endParaRPr lang="fr-FR" b="1" dirty="0" smtClean="0">
              <a:solidFill>
                <a:srgbClr val="FF6600"/>
              </a:solidFill>
            </a:endParaRPr>
          </a:p>
        </p:txBody>
      </p:sp>
      <p:sp>
        <p:nvSpPr>
          <p:cNvPr id="33" name="ZoneTexte 32"/>
          <p:cNvSpPr txBox="1"/>
          <p:nvPr/>
        </p:nvSpPr>
        <p:spPr>
          <a:xfrm>
            <a:off x="5250548" y="4269938"/>
            <a:ext cx="3689643" cy="1754327"/>
          </a:xfrm>
          <a:prstGeom prst="rect">
            <a:avLst/>
          </a:prstGeom>
          <a:solidFill>
            <a:srgbClr val="FF6600">
              <a:alpha val="27000"/>
            </a:srgbClr>
          </a:solidFill>
          <a:ln>
            <a:solidFill>
              <a:srgbClr val="FF6600"/>
            </a:solidFill>
          </a:ln>
        </p:spPr>
        <p:txBody>
          <a:bodyPr wrap="square" rtlCol="0">
            <a:spAutoFit/>
          </a:bodyPr>
          <a:lstStyle/>
          <a:p>
            <a:pPr marL="342900" indent="-342900">
              <a:buFont typeface="+mj-lt"/>
              <a:buAutoNum type="arabicPeriod" startAt="2"/>
            </a:pPr>
            <a:r>
              <a:rPr lang="fr-FR" dirty="0" smtClean="0"/>
              <a:t>Ne pas oublier l’aspect vécu en première personne des symptômes</a:t>
            </a:r>
          </a:p>
          <a:p>
            <a:pPr marL="342900" indent="-342900"/>
            <a:r>
              <a:rPr lang="fr-FR" b="1" dirty="0" err="1" smtClean="0">
                <a:solidFill>
                  <a:srgbClr val="FF6600"/>
                </a:solidFill>
                <a:sym typeface="Wingdings"/>
              </a:rPr>
              <a:t></a:t>
            </a:r>
            <a:r>
              <a:rPr lang="fr-FR" b="1" dirty="0" smtClean="0">
                <a:solidFill>
                  <a:srgbClr val="FF6600"/>
                </a:solidFill>
                <a:sym typeface="Wingdings"/>
              </a:rPr>
              <a:t> Attachement historique à la notion de dissociation phénoménologique</a:t>
            </a:r>
            <a:endParaRPr lang="fr-FR" b="1" dirty="0">
              <a:solidFill>
                <a:srgbClr val="FF6600"/>
              </a:solidFill>
            </a:endParaRPr>
          </a:p>
        </p:txBody>
      </p:sp>
      <p:grpSp>
        <p:nvGrpSpPr>
          <p:cNvPr id="41" name="Grouper 40"/>
          <p:cNvGrpSpPr/>
          <p:nvPr/>
        </p:nvGrpSpPr>
        <p:grpSpPr>
          <a:xfrm>
            <a:off x="2015820" y="5412997"/>
            <a:ext cx="2471331" cy="577893"/>
            <a:chOff x="2015820" y="5412997"/>
            <a:chExt cx="2471331" cy="577893"/>
          </a:xfrm>
        </p:grpSpPr>
        <p:grpSp>
          <p:nvGrpSpPr>
            <p:cNvPr id="39" name="Grouper 38"/>
            <p:cNvGrpSpPr/>
            <p:nvPr/>
          </p:nvGrpSpPr>
          <p:grpSpPr>
            <a:xfrm>
              <a:off x="2285614" y="5412997"/>
              <a:ext cx="2201537" cy="369332"/>
              <a:chOff x="2285614" y="5412997"/>
              <a:chExt cx="2201537" cy="369332"/>
            </a:xfrm>
          </p:grpSpPr>
          <p:grpSp>
            <p:nvGrpSpPr>
              <p:cNvPr id="29" name="Grouper 28"/>
              <p:cNvGrpSpPr/>
              <p:nvPr/>
            </p:nvGrpSpPr>
            <p:grpSpPr>
              <a:xfrm rot="16200000">
                <a:off x="2498917" y="5305960"/>
                <a:ext cx="156802" cy="583407"/>
                <a:chOff x="1591807" y="3867870"/>
                <a:chExt cx="156802" cy="583407"/>
              </a:xfrm>
            </p:grpSpPr>
            <p:sp>
              <p:nvSpPr>
                <p:cNvPr id="30" name="Flèche vers la droite 29"/>
                <p:cNvSpPr/>
                <p:nvPr/>
              </p:nvSpPr>
              <p:spPr>
                <a:xfrm rot="16200000">
                  <a:off x="1454704" y="4004973"/>
                  <a:ext cx="431007" cy="156802"/>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a:p>
              </p:txBody>
            </p:sp>
            <p:sp>
              <p:nvSpPr>
                <p:cNvPr id="31" name="Flèche vers la droite 30"/>
                <p:cNvSpPr/>
                <p:nvPr/>
              </p:nvSpPr>
              <p:spPr>
                <a:xfrm rot="5400000">
                  <a:off x="1454704" y="4157373"/>
                  <a:ext cx="431007" cy="156802"/>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a:p>
              </p:txBody>
            </p:sp>
          </p:grpSp>
          <p:sp>
            <p:nvSpPr>
              <p:cNvPr id="32" name="ZoneTexte 31"/>
              <p:cNvSpPr txBox="1"/>
              <p:nvPr/>
            </p:nvSpPr>
            <p:spPr>
              <a:xfrm>
                <a:off x="2994435" y="5412997"/>
                <a:ext cx="1492716" cy="369332"/>
              </a:xfrm>
              <a:prstGeom prst="rect">
                <a:avLst/>
              </a:prstGeom>
              <a:noFill/>
            </p:spPr>
            <p:txBody>
              <a:bodyPr wrap="none" rtlCol="0">
                <a:spAutoFit/>
              </a:bodyPr>
              <a:lstStyle/>
              <a:p>
                <a:r>
                  <a:rPr lang="fr-FR" dirty="0" smtClean="0"/>
                  <a:t>Vécu subjectif</a:t>
                </a:r>
                <a:endParaRPr lang="fr-FR" dirty="0"/>
              </a:p>
            </p:txBody>
          </p:sp>
        </p:grpSp>
        <p:sp>
          <p:nvSpPr>
            <p:cNvPr id="40" name="ZoneTexte 39"/>
            <p:cNvSpPr txBox="1"/>
            <p:nvPr/>
          </p:nvSpPr>
          <p:spPr>
            <a:xfrm>
              <a:off x="2015820" y="5683113"/>
              <a:ext cx="1089448" cy="307777"/>
            </a:xfrm>
            <a:prstGeom prst="rect">
              <a:avLst/>
            </a:prstGeom>
            <a:noFill/>
          </p:spPr>
          <p:txBody>
            <a:bodyPr wrap="none" rtlCol="0">
              <a:spAutoFit/>
            </a:bodyPr>
            <a:lstStyle/>
            <a:p>
              <a:r>
                <a:rPr lang="fr-FR" sz="1400" dirty="0" smtClean="0"/>
                <a:t>Monstration</a:t>
              </a:r>
              <a:endParaRPr lang="fr-FR" sz="1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141102" y="4474401"/>
            <a:ext cx="1368387" cy="1368387"/>
          </a:xfrm>
          <a:prstGeom prst="rect">
            <a:avLst/>
          </a:prstGeom>
        </p:spPr>
      </p:pic>
      <p:sp>
        <p:nvSpPr>
          <p:cNvPr id="2" name="Titre 1"/>
          <p:cNvSpPr>
            <a:spLocks noGrp="1"/>
          </p:cNvSpPr>
          <p:nvPr>
            <p:ph type="title"/>
          </p:nvPr>
        </p:nvSpPr>
        <p:spPr>
          <a:xfrm>
            <a:off x="1019041" y="2344965"/>
            <a:ext cx="7290115" cy="1143000"/>
          </a:xfrm>
        </p:spPr>
        <p:txBody>
          <a:bodyPr>
            <a:noAutofit/>
          </a:bodyPr>
          <a:lstStyle/>
          <a:p>
            <a:r>
              <a:rPr lang="fr-FR" sz="2800" dirty="0" smtClean="0">
                <a:solidFill>
                  <a:srgbClr val="018638"/>
                </a:solidFill>
              </a:rPr>
              <a:t>Merci pour votre attention</a:t>
            </a:r>
          </a:p>
        </p:txBody>
      </p:sp>
      <p:pic>
        <p:nvPicPr>
          <p:cNvPr id="5" name="Image 4" descr="137_Sanpsy.jpg"/>
          <p:cNvPicPr>
            <a:picLocks noChangeAspect="1"/>
          </p:cNvPicPr>
          <p:nvPr/>
        </p:nvPicPr>
        <p:blipFill>
          <a:blip r:embed="rId4"/>
          <a:stretch>
            <a:fillRect/>
          </a:stretch>
        </p:blipFill>
        <p:spPr>
          <a:xfrm>
            <a:off x="2898876" y="4888974"/>
            <a:ext cx="1720052" cy="529962"/>
          </a:xfrm>
          <a:prstGeom prst="rect">
            <a:avLst/>
          </a:prstGeom>
        </p:spPr>
      </p:pic>
      <p:pic>
        <p:nvPicPr>
          <p:cNvPr id="9" name="Image 8"/>
          <p:cNvPicPr>
            <a:picLocks noChangeAspect="1"/>
          </p:cNvPicPr>
          <p:nvPr/>
        </p:nvPicPr>
        <p:blipFill>
          <a:blip r:embed="rId5"/>
          <a:stretch>
            <a:fillRect/>
          </a:stretch>
        </p:blipFill>
        <p:spPr>
          <a:xfrm>
            <a:off x="1935179" y="4835713"/>
            <a:ext cx="691227" cy="676003"/>
          </a:xfrm>
          <a:prstGeom prst="rect">
            <a:avLst/>
          </a:prstGeom>
        </p:spPr>
      </p:pic>
      <p:pic>
        <p:nvPicPr>
          <p:cNvPr id="10" name="Image 9"/>
          <p:cNvPicPr>
            <a:picLocks noChangeAspect="1"/>
          </p:cNvPicPr>
          <p:nvPr/>
        </p:nvPicPr>
        <p:blipFill>
          <a:blip r:embed="rId6"/>
          <a:stretch>
            <a:fillRect/>
          </a:stretch>
        </p:blipFill>
        <p:spPr>
          <a:xfrm>
            <a:off x="1903820" y="5574436"/>
            <a:ext cx="765764" cy="716253"/>
          </a:xfrm>
          <a:prstGeom prst="rect">
            <a:avLst/>
          </a:prstGeom>
        </p:spPr>
      </p:pic>
      <p:pic>
        <p:nvPicPr>
          <p:cNvPr id="11" name="Image 10"/>
          <p:cNvPicPr>
            <a:picLocks noChangeAspect="1"/>
          </p:cNvPicPr>
          <p:nvPr/>
        </p:nvPicPr>
        <p:blipFill>
          <a:blip r:embed="rId7"/>
          <a:stretch>
            <a:fillRect/>
          </a:stretch>
        </p:blipFill>
        <p:spPr>
          <a:xfrm>
            <a:off x="62712" y="5731236"/>
            <a:ext cx="1567768" cy="560216"/>
          </a:xfrm>
          <a:prstGeom prst="rect">
            <a:avLst/>
          </a:prstGeom>
        </p:spPr>
      </p:pic>
      <p:sp>
        <p:nvSpPr>
          <p:cNvPr id="12" name="ZoneTexte 11"/>
          <p:cNvSpPr txBox="1"/>
          <p:nvPr/>
        </p:nvSpPr>
        <p:spPr>
          <a:xfrm>
            <a:off x="4922789" y="4848233"/>
            <a:ext cx="4809359" cy="1354217"/>
          </a:xfrm>
          <a:prstGeom prst="rect">
            <a:avLst/>
          </a:prstGeom>
          <a:noFill/>
        </p:spPr>
        <p:txBody>
          <a:bodyPr wrap="square" rtlCol="0">
            <a:spAutoFit/>
          </a:bodyPr>
          <a:lstStyle/>
          <a:p>
            <a:r>
              <a:rPr lang="fr-FR" b="1" dirty="0" smtClean="0">
                <a:solidFill>
                  <a:srgbClr val="FF6600"/>
                </a:solidFill>
              </a:rPr>
              <a:t>Jean-Arthur MICOULAUD FRANCHI </a:t>
            </a:r>
            <a:r>
              <a:rPr lang="fr-FR" sz="1400" dirty="0" smtClean="0">
                <a:solidFill>
                  <a:srgbClr val="FF6600"/>
                </a:solidFill>
              </a:rPr>
              <a:t>MD </a:t>
            </a:r>
            <a:r>
              <a:rPr lang="fr-FR" sz="1400" dirty="0" err="1" smtClean="0">
                <a:solidFill>
                  <a:srgbClr val="FF6600"/>
                </a:solidFill>
              </a:rPr>
              <a:t>PhD</a:t>
            </a:r>
            <a:endParaRPr lang="fr-FR" dirty="0" smtClean="0">
              <a:solidFill>
                <a:srgbClr val="FF6600"/>
              </a:solidFill>
            </a:endParaRPr>
          </a:p>
          <a:p>
            <a:endParaRPr lang="fr-FR" sz="1600" dirty="0" smtClean="0">
              <a:solidFill>
                <a:srgbClr val="FF6600"/>
              </a:solidFill>
            </a:endParaRPr>
          </a:p>
          <a:p>
            <a:r>
              <a:rPr lang="fr-FR" sz="1400" dirty="0" smtClean="0">
                <a:solidFill>
                  <a:srgbClr val="FF6600"/>
                </a:solidFill>
              </a:rPr>
              <a:t>Psychiatrie / Neurophysiologie / Sommeil</a:t>
            </a:r>
          </a:p>
          <a:p>
            <a:endParaRPr lang="fr-FR" sz="1600" dirty="0" smtClean="0">
              <a:solidFill>
                <a:srgbClr val="FF6600"/>
              </a:solidFill>
            </a:endParaRPr>
          </a:p>
          <a:p>
            <a:r>
              <a:rPr lang="fr-FR" sz="1600" dirty="0" smtClean="0">
                <a:solidFill>
                  <a:srgbClr val="FF6600"/>
                </a:solidFill>
              </a:rPr>
              <a:t>E-mail: </a:t>
            </a:r>
            <a:r>
              <a:rPr lang="fr-FR" sz="1600" dirty="0" err="1" smtClean="0">
                <a:solidFill>
                  <a:srgbClr val="FF6600"/>
                </a:solidFill>
              </a:rPr>
              <a:t>jarthur.micoulaud@gmail.com</a:t>
            </a:r>
            <a:endParaRPr lang="fr-FR" sz="1600" dirty="0" smtClean="0">
              <a:solidFill>
                <a:srgbClr val="FF6600"/>
              </a:solidFill>
            </a:endParaRPr>
          </a:p>
        </p:txBody>
      </p:sp>
      <p:pic>
        <p:nvPicPr>
          <p:cNvPr id="14" name="Picture 2"/>
          <p:cNvPicPr>
            <a:picLocks noChangeAspect="1" noChangeArrowheads="1"/>
          </p:cNvPicPr>
          <p:nvPr/>
        </p:nvPicPr>
        <p:blipFill>
          <a:blip r:embed="rId8"/>
          <a:srcRect l="6123" t="4542" r="59255" b="76112"/>
          <a:stretch>
            <a:fillRect/>
          </a:stretch>
        </p:blipFill>
        <p:spPr bwMode="auto">
          <a:xfrm>
            <a:off x="3055656" y="5708917"/>
            <a:ext cx="1568295" cy="564622"/>
          </a:xfrm>
          <a:prstGeom prst="rect">
            <a:avLst/>
          </a:prstGeom>
          <a:noFill/>
          <a:ln w="9525">
            <a:noFill/>
            <a:miter lim="800000"/>
            <a:headEnd/>
            <a:tailEnd/>
          </a:ln>
          <a:effectLst/>
        </p:spPr>
      </p:pic>
      <p:pic>
        <p:nvPicPr>
          <p:cNvPr id="15" name="Image 14" descr="Capture d’écran 2014-11-19 à 15.27.46.png"/>
          <p:cNvPicPr>
            <a:picLocks noChangeAspect="1"/>
          </p:cNvPicPr>
          <p:nvPr/>
        </p:nvPicPr>
        <p:blipFill>
          <a:blip r:embed="rId9"/>
          <a:srcRect b="9196"/>
          <a:stretch>
            <a:fillRect/>
          </a:stretch>
        </p:blipFill>
        <p:spPr>
          <a:xfrm>
            <a:off x="-78390" y="-15680"/>
            <a:ext cx="9316226" cy="1768280"/>
          </a:xfrm>
          <a:prstGeom prst="rect">
            <a:avLst/>
          </a:prstGeom>
        </p:spPr>
      </p:pic>
      <p:sp>
        <p:nvSpPr>
          <p:cNvPr id="16" name="Rectangle 15"/>
          <p:cNvSpPr/>
          <p:nvPr/>
        </p:nvSpPr>
        <p:spPr>
          <a:xfrm>
            <a:off x="-31356" y="4280616"/>
            <a:ext cx="9180000" cy="329278"/>
          </a:xfrm>
          <a:prstGeom prst="rect">
            <a:avLst/>
          </a:prstGeom>
          <a:solidFill>
            <a:srgbClr val="FF66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31356" y="6544402"/>
            <a:ext cx="9216000" cy="329278"/>
          </a:xfrm>
          <a:prstGeom prst="rect">
            <a:avLst/>
          </a:prstGeom>
          <a:solidFill>
            <a:srgbClr val="FF66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141102" y="4474401"/>
            <a:ext cx="1368387" cy="1368387"/>
          </a:xfrm>
          <a:prstGeom prst="rect">
            <a:avLst/>
          </a:prstGeom>
        </p:spPr>
      </p:pic>
      <p:sp>
        <p:nvSpPr>
          <p:cNvPr id="2" name="Titre 1"/>
          <p:cNvSpPr>
            <a:spLocks noGrp="1"/>
          </p:cNvSpPr>
          <p:nvPr>
            <p:ph type="title"/>
          </p:nvPr>
        </p:nvSpPr>
        <p:spPr>
          <a:xfrm>
            <a:off x="1019041" y="2344965"/>
            <a:ext cx="7290115" cy="1143000"/>
          </a:xfrm>
        </p:spPr>
        <p:txBody>
          <a:bodyPr>
            <a:noAutofit/>
          </a:bodyPr>
          <a:lstStyle/>
          <a:p>
            <a:r>
              <a:rPr lang="fr-FR" sz="2800" dirty="0" smtClean="0">
                <a:solidFill>
                  <a:srgbClr val="018638"/>
                </a:solidFill>
              </a:rPr>
              <a:t>Pour une transmission sémiologique psychiatrique non dissociée : </a:t>
            </a:r>
            <a:br>
              <a:rPr lang="fr-FR" sz="2800" dirty="0" smtClean="0">
                <a:solidFill>
                  <a:srgbClr val="018638"/>
                </a:solidFill>
              </a:rPr>
            </a:br>
            <a:r>
              <a:rPr lang="fr-FR" sz="2800" dirty="0" smtClean="0">
                <a:solidFill>
                  <a:srgbClr val="018638"/>
                </a:solidFill>
              </a:rPr>
              <a:t>l’exemple de l’utilisation du terme dissociation</a:t>
            </a:r>
          </a:p>
        </p:txBody>
      </p:sp>
      <p:pic>
        <p:nvPicPr>
          <p:cNvPr id="5" name="Image 4" descr="137_Sanpsy.jpg"/>
          <p:cNvPicPr>
            <a:picLocks noChangeAspect="1"/>
          </p:cNvPicPr>
          <p:nvPr/>
        </p:nvPicPr>
        <p:blipFill>
          <a:blip r:embed="rId4"/>
          <a:stretch>
            <a:fillRect/>
          </a:stretch>
        </p:blipFill>
        <p:spPr>
          <a:xfrm>
            <a:off x="2898876" y="4888974"/>
            <a:ext cx="1720052" cy="529962"/>
          </a:xfrm>
          <a:prstGeom prst="rect">
            <a:avLst/>
          </a:prstGeom>
        </p:spPr>
      </p:pic>
      <p:pic>
        <p:nvPicPr>
          <p:cNvPr id="9" name="Image 8"/>
          <p:cNvPicPr>
            <a:picLocks noChangeAspect="1"/>
          </p:cNvPicPr>
          <p:nvPr/>
        </p:nvPicPr>
        <p:blipFill>
          <a:blip r:embed="rId5"/>
          <a:stretch>
            <a:fillRect/>
          </a:stretch>
        </p:blipFill>
        <p:spPr>
          <a:xfrm>
            <a:off x="1935179" y="4835713"/>
            <a:ext cx="691227" cy="676003"/>
          </a:xfrm>
          <a:prstGeom prst="rect">
            <a:avLst/>
          </a:prstGeom>
        </p:spPr>
      </p:pic>
      <p:pic>
        <p:nvPicPr>
          <p:cNvPr id="10" name="Image 9"/>
          <p:cNvPicPr>
            <a:picLocks noChangeAspect="1"/>
          </p:cNvPicPr>
          <p:nvPr/>
        </p:nvPicPr>
        <p:blipFill>
          <a:blip r:embed="rId6"/>
          <a:stretch>
            <a:fillRect/>
          </a:stretch>
        </p:blipFill>
        <p:spPr>
          <a:xfrm>
            <a:off x="1903820" y="5574436"/>
            <a:ext cx="765764" cy="716253"/>
          </a:xfrm>
          <a:prstGeom prst="rect">
            <a:avLst/>
          </a:prstGeom>
        </p:spPr>
      </p:pic>
      <p:pic>
        <p:nvPicPr>
          <p:cNvPr id="11" name="Image 10"/>
          <p:cNvPicPr>
            <a:picLocks noChangeAspect="1"/>
          </p:cNvPicPr>
          <p:nvPr/>
        </p:nvPicPr>
        <p:blipFill>
          <a:blip r:embed="rId7"/>
          <a:stretch>
            <a:fillRect/>
          </a:stretch>
        </p:blipFill>
        <p:spPr>
          <a:xfrm>
            <a:off x="62712" y="5731236"/>
            <a:ext cx="1567768" cy="560216"/>
          </a:xfrm>
          <a:prstGeom prst="rect">
            <a:avLst/>
          </a:prstGeom>
        </p:spPr>
      </p:pic>
      <p:sp>
        <p:nvSpPr>
          <p:cNvPr id="12" name="ZoneTexte 11"/>
          <p:cNvSpPr txBox="1"/>
          <p:nvPr/>
        </p:nvSpPr>
        <p:spPr>
          <a:xfrm>
            <a:off x="4922789" y="4848233"/>
            <a:ext cx="4809359" cy="1354217"/>
          </a:xfrm>
          <a:prstGeom prst="rect">
            <a:avLst/>
          </a:prstGeom>
          <a:noFill/>
        </p:spPr>
        <p:txBody>
          <a:bodyPr wrap="square" rtlCol="0">
            <a:spAutoFit/>
          </a:bodyPr>
          <a:lstStyle/>
          <a:p>
            <a:r>
              <a:rPr lang="fr-FR" b="1" dirty="0" smtClean="0">
                <a:solidFill>
                  <a:srgbClr val="FF6600"/>
                </a:solidFill>
              </a:rPr>
              <a:t>Jean-Arthur MICOULAUD FRANCHI </a:t>
            </a:r>
            <a:r>
              <a:rPr lang="fr-FR" sz="1400" dirty="0" smtClean="0">
                <a:solidFill>
                  <a:srgbClr val="FF6600"/>
                </a:solidFill>
              </a:rPr>
              <a:t>MD </a:t>
            </a:r>
            <a:r>
              <a:rPr lang="fr-FR" sz="1400" dirty="0" err="1" smtClean="0">
                <a:solidFill>
                  <a:srgbClr val="FF6600"/>
                </a:solidFill>
              </a:rPr>
              <a:t>PhD</a:t>
            </a:r>
            <a:endParaRPr lang="fr-FR" dirty="0" smtClean="0">
              <a:solidFill>
                <a:srgbClr val="FF6600"/>
              </a:solidFill>
            </a:endParaRPr>
          </a:p>
          <a:p>
            <a:endParaRPr lang="fr-FR" sz="1600" dirty="0" smtClean="0">
              <a:solidFill>
                <a:srgbClr val="FF6600"/>
              </a:solidFill>
            </a:endParaRPr>
          </a:p>
          <a:p>
            <a:r>
              <a:rPr lang="fr-FR" sz="1400" dirty="0" smtClean="0">
                <a:solidFill>
                  <a:srgbClr val="FF6600"/>
                </a:solidFill>
              </a:rPr>
              <a:t>Psychiatrie / Neurophysiologie / Sommeil</a:t>
            </a:r>
          </a:p>
          <a:p>
            <a:endParaRPr lang="fr-FR" sz="1600" dirty="0" smtClean="0">
              <a:solidFill>
                <a:srgbClr val="FF6600"/>
              </a:solidFill>
            </a:endParaRPr>
          </a:p>
          <a:p>
            <a:r>
              <a:rPr lang="fr-FR" sz="1600" dirty="0" smtClean="0">
                <a:solidFill>
                  <a:srgbClr val="FF6600"/>
                </a:solidFill>
              </a:rPr>
              <a:t>E-mail: </a:t>
            </a:r>
            <a:r>
              <a:rPr lang="fr-FR" sz="1600" dirty="0" err="1" smtClean="0">
                <a:solidFill>
                  <a:srgbClr val="FF6600"/>
                </a:solidFill>
              </a:rPr>
              <a:t>jarthur.micoulaud@gmail.com</a:t>
            </a:r>
            <a:endParaRPr lang="fr-FR" sz="1600" dirty="0" smtClean="0">
              <a:solidFill>
                <a:srgbClr val="FF6600"/>
              </a:solidFill>
            </a:endParaRPr>
          </a:p>
        </p:txBody>
      </p:sp>
      <p:pic>
        <p:nvPicPr>
          <p:cNvPr id="14" name="Picture 2"/>
          <p:cNvPicPr>
            <a:picLocks noChangeAspect="1" noChangeArrowheads="1"/>
          </p:cNvPicPr>
          <p:nvPr/>
        </p:nvPicPr>
        <p:blipFill>
          <a:blip r:embed="rId8"/>
          <a:srcRect l="6123" t="4542" r="59255" b="76112"/>
          <a:stretch>
            <a:fillRect/>
          </a:stretch>
        </p:blipFill>
        <p:spPr bwMode="auto">
          <a:xfrm>
            <a:off x="3055656" y="5708917"/>
            <a:ext cx="1568295" cy="564622"/>
          </a:xfrm>
          <a:prstGeom prst="rect">
            <a:avLst/>
          </a:prstGeom>
          <a:noFill/>
          <a:ln w="9525">
            <a:noFill/>
            <a:miter lim="800000"/>
            <a:headEnd/>
            <a:tailEnd/>
          </a:ln>
          <a:effectLst/>
        </p:spPr>
      </p:pic>
      <p:pic>
        <p:nvPicPr>
          <p:cNvPr id="15" name="Image 14" descr="Capture d’écran 2014-11-19 à 15.27.46.png"/>
          <p:cNvPicPr>
            <a:picLocks noChangeAspect="1"/>
          </p:cNvPicPr>
          <p:nvPr/>
        </p:nvPicPr>
        <p:blipFill>
          <a:blip r:embed="rId9"/>
          <a:srcRect b="9196"/>
          <a:stretch>
            <a:fillRect/>
          </a:stretch>
        </p:blipFill>
        <p:spPr>
          <a:xfrm>
            <a:off x="-78390" y="-15680"/>
            <a:ext cx="9316226" cy="1768280"/>
          </a:xfrm>
          <a:prstGeom prst="rect">
            <a:avLst/>
          </a:prstGeom>
        </p:spPr>
      </p:pic>
      <p:sp>
        <p:nvSpPr>
          <p:cNvPr id="16" name="Rectangle 15"/>
          <p:cNvSpPr/>
          <p:nvPr/>
        </p:nvSpPr>
        <p:spPr>
          <a:xfrm>
            <a:off x="-31356" y="4280616"/>
            <a:ext cx="9180000" cy="329278"/>
          </a:xfrm>
          <a:prstGeom prst="rect">
            <a:avLst/>
          </a:prstGeom>
          <a:solidFill>
            <a:srgbClr val="FF66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31356" y="6544402"/>
            <a:ext cx="9216000" cy="329278"/>
          </a:xfrm>
          <a:prstGeom prst="rect">
            <a:avLst/>
          </a:prstGeom>
          <a:solidFill>
            <a:srgbClr val="FF66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sp>
        <p:nvSpPr>
          <p:cNvPr id="5" name="ZoneTexte 4"/>
          <p:cNvSpPr txBox="1"/>
          <p:nvPr/>
        </p:nvSpPr>
        <p:spPr>
          <a:xfrm>
            <a:off x="2618174" y="439037"/>
            <a:ext cx="3497171" cy="461665"/>
          </a:xfrm>
          <a:prstGeom prst="rect">
            <a:avLst/>
          </a:prstGeom>
          <a:noFill/>
        </p:spPr>
        <p:txBody>
          <a:bodyPr wrap="none" rtlCol="0">
            <a:spAutoFit/>
          </a:bodyPr>
          <a:lstStyle/>
          <a:p>
            <a:r>
              <a:rPr lang="fr-FR" sz="2400" dirty="0" smtClean="0">
                <a:solidFill>
                  <a:srgbClr val="EF2E2E"/>
                </a:solidFill>
              </a:rPr>
              <a:t>Les retours du </a:t>
            </a:r>
            <a:r>
              <a:rPr lang="fr-FR" sz="2400" dirty="0" err="1" smtClean="0">
                <a:solidFill>
                  <a:srgbClr val="EF2E2E"/>
                </a:solidFill>
              </a:rPr>
              <a:t>réferentiel</a:t>
            </a:r>
            <a:r>
              <a:rPr lang="fr-FR" sz="2400" dirty="0" smtClean="0">
                <a:solidFill>
                  <a:srgbClr val="EF2E2E"/>
                </a:solidFill>
              </a:rPr>
              <a:t> !</a:t>
            </a:r>
            <a:endParaRPr lang="fr-FR" sz="2400" dirty="0">
              <a:solidFill>
                <a:srgbClr val="EF2E2E"/>
              </a:solidFill>
            </a:endParaRPr>
          </a:p>
        </p:txBody>
      </p:sp>
      <p:pic>
        <p:nvPicPr>
          <p:cNvPr id="9" name="Image 8" descr="Capture d’écran 2014-11-22 à 20.16.40.png"/>
          <p:cNvPicPr>
            <a:picLocks noChangeAspect="1"/>
          </p:cNvPicPr>
          <p:nvPr/>
        </p:nvPicPr>
        <p:blipFill>
          <a:blip r:embed="rId5"/>
          <a:stretch>
            <a:fillRect/>
          </a:stretch>
        </p:blipFill>
        <p:spPr>
          <a:xfrm>
            <a:off x="78390" y="3195638"/>
            <a:ext cx="8775700" cy="1562100"/>
          </a:xfrm>
          <a:prstGeom prst="rect">
            <a:avLst/>
          </a:prstGeom>
          <a:ln>
            <a:solidFill>
              <a:srgbClr val="FF6600"/>
            </a:solidFill>
          </a:ln>
        </p:spPr>
      </p:pic>
      <p:pic>
        <p:nvPicPr>
          <p:cNvPr id="11" name="Image 10" descr="Capture d’écran 2014-11-22 à 20.14.02.png"/>
          <p:cNvPicPr>
            <a:picLocks noChangeAspect="1"/>
          </p:cNvPicPr>
          <p:nvPr/>
        </p:nvPicPr>
        <p:blipFill>
          <a:blip r:embed="rId6"/>
          <a:stretch>
            <a:fillRect/>
          </a:stretch>
        </p:blipFill>
        <p:spPr>
          <a:xfrm>
            <a:off x="419888" y="1587278"/>
            <a:ext cx="8661400" cy="1498600"/>
          </a:xfrm>
          <a:prstGeom prst="rect">
            <a:avLst/>
          </a:prstGeom>
          <a:ln>
            <a:solidFill>
              <a:srgbClr val="FF6600"/>
            </a:solidFill>
          </a:ln>
        </p:spPr>
      </p:pic>
      <p:grpSp>
        <p:nvGrpSpPr>
          <p:cNvPr id="13" name="Grouper 12"/>
          <p:cNvGrpSpPr/>
          <p:nvPr/>
        </p:nvGrpSpPr>
        <p:grpSpPr>
          <a:xfrm>
            <a:off x="330989" y="4883178"/>
            <a:ext cx="8750300" cy="1282700"/>
            <a:chOff x="348296" y="1616465"/>
            <a:chExt cx="8750300" cy="1282700"/>
          </a:xfrm>
        </p:grpSpPr>
        <p:pic>
          <p:nvPicPr>
            <p:cNvPr id="10" name="Image 9" descr="Capture d’écran 2014-11-22 à 20.14.50.png"/>
            <p:cNvPicPr>
              <a:picLocks noChangeAspect="1"/>
            </p:cNvPicPr>
            <p:nvPr/>
          </p:nvPicPr>
          <p:blipFill>
            <a:blip r:embed="rId7"/>
            <a:stretch>
              <a:fillRect/>
            </a:stretch>
          </p:blipFill>
          <p:spPr>
            <a:xfrm>
              <a:off x="348296" y="1616465"/>
              <a:ext cx="8750300" cy="1282700"/>
            </a:xfrm>
            <a:prstGeom prst="rect">
              <a:avLst/>
            </a:prstGeom>
            <a:ln>
              <a:solidFill>
                <a:srgbClr val="FF6600"/>
              </a:solidFill>
            </a:ln>
          </p:spPr>
        </p:pic>
        <p:sp>
          <p:nvSpPr>
            <p:cNvPr id="12" name="Rectangle 11"/>
            <p:cNvSpPr/>
            <p:nvPr/>
          </p:nvSpPr>
          <p:spPr>
            <a:xfrm>
              <a:off x="482601" y="2508785"/>
              <a:ext cx="3734692" cy="17247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sp>
        <p:nvSpPr>
          <p:cNvPr id="5" name="ZoneTexte 4"/>
          <p:cNvSpPr txBox="1"/>
          <p:nvPr/>
        </p:nvSpPr>
        <p:spPr>
          <a:xfrm>
            <a:off x="3188009" y="439037"/>
            <a:ext cx="2288908" cy="461665"/>
          </a:xfrm>
          <a:prstGeom prst="rect">
            <a:avLst/>
          </a:prstGeom>
          <a:noFill/>
        </p:spPr>
        <p:txBody>
          <a:bodyPr wrap="none" rtlCol="0">
            <a:spAutoFit/>
          </a:bodyPr>
          <a:lstStyle/>
          <a:p>
            <a:r>
              <a:rPr lang="fr-FR" sz="2400" dirty="0" smtClean="0">
                <a:solidFill>
                  <a:srgbClr val="EF2E2E"/>
                </a:solidFill>
              </a:rPr>
              <a:t>« Il est dissocié »</a:t>
            </a:r>
            <a:endParaRPr lang="fr-FR" sz="2400" dirty="0">
              <a:solidFill>
                <a:srgbClr val="EF2E2E"/>
              </a:solidFill>
            </a:endParaRPr>
          </a:p>
        </p:txBody>
      </p:sp>
      <p:pic>
        <p:nvPicPr>
          <p:cNvPr id="9" name="Image 8" descr="Capture d’écran 2014-11-22 à 18.24.22.png"/>
          <p:cNvPicPr>
            <a:picLocks noChangeAspect="1"/>
          </p:cNvPicPr>
          <p:nvPr/>
        </p:nvPicPr>
        <p:blipFill>
          <a:blip r:embed="rId5"/>
          <a:stretch>
            <a:fillRect/>
          </a:stretch>
        </p:blipFill>
        <p:spPr>
          <a:xfrm>
            <a:off x="282949" y="2075985"/>
            <a:ext cx="4419601" cy="1739900"/>
          </a:xfrm>
          <a:prstGeom prst="rect">
            <a:avLst/>
          </a:prstGeom>
          <a:ln>
            <a:solidFill>
              <a:srgbClr val="FF6600"/>
            </a:solidFill>
          </a:ln>
        </p:spPr>
      </p:pic>
      <p:sp>
        <p:nvSpPr>
          <p:cNvPr id="10" name="ZoneTexte 9"/>
          <p:cNvSpPr txBox="1"/>
          <p:nvPr/>
        </p:nvSpPr>
        <p:spPr>
          <a:xfrm>
            <a:off x="4951084" y="1945745"/>
            <a:ext cx="4069121" cy="3416320"/>
          </a:xfrm>
          <a:prstGeom prst="rect">
            <a:avLst/>
          </a:prstGeom>
          <a:noFill/>
        </p:spPr>
        <p:txBody>
          <a:bodyPr wrap="square" rtlCol="0">
            <a:spAutoFit/>
          </a:bodyPr>
          <a:lstStyle/>
          <a:p>
            <a:r>
              <a:rPr lang="fr-FR" b="1" dirty="0" smtClean="0">
                <a:solidFill>
                  <a:srgbClr val="FF6600"/>
                </a:solidFill>
              </a:rPr>
              <a:t>Dans la psychiatrie française</a:t>
            </a:r>
            <a:r>
              <a:rPr lang="fr-FR" dirty="0" smtClean="0"/>
              <a:t>, le terme « dissociation » est devenu le synonyme par excellence de « processus schizophrénique ». </a:t>
            </a:r>
          </a:p>
          <a:p>
            <a:r>
              <a:rPr lang="fr-FR" dirty="0" smtClean="0"/>
              <a:t>Sa traduction pratique « au lit du patient », se retrouve par exemple dans le banal </a:t>
            </a:r>
            <a:r>
              <a:rPr lang="fr-FR" dirty="0" smtClean="0">
                <a:solidFill>
                  <a:srgbClr val="FF6600"/>
                </a:solidFill>
              </a:rPr>
              <a:t>«</a:t>
            </a:r>
            <a:r>
              <a:rPr lang="fr-FR" b="1" dirty="0" smtClean="0">
                <a:solidFill>
                  <a:srgbClr val="FF6600"/>
                </a:solidFill>
              </a:rPr>
              <a:t> il est dissocié</a:t>
            </a:r>
            <a:r>
              <a:rPr lang="fr-FR" dirty="0" smtClean="0">
                <a:solidFill>
                  <a:srgbClr val="FF6600"/>
                </a:solidFill>
              </a:rPr>
              <a:t> »</a:t>
            </a:r>
            <a:r>
              <a:rPr lang="fr-FR" dirty="0" smtClean="0"/>
              <a:t>, exprimé devant tout trouble du cours de la pensée ou affect inapproprié, en laissant entendre que le diagnostic ne fait aucun doute:</a:t>
            </a:r>
          </a:p>
          <a:p>
            <a:r>
              <a:rPr lang="fr-FR" b="1" dirty="0" smtClean="0">
                <a:solidFill>
                  <a:srgbClr val="FF6600"/>
                </a:solidFill>
              </a:rPr>
              <a:t>c’est de schizophrénie qu’il est question.</a:t>
            </a:r>
            <a:endParaRPr lang="fr-FR" dirty="0"/>
          </a:p>
        </p:txBody>
      </p:sp>
      <p:sp>
        <p:nvSpPr>
          <p:cNvPr id="11" name="ZoneTexte 10"/>
          <p:cNvSpPr txBox="1"/>
          <p:nvPr/>
        </p:nvSpPr>
        <p:spPr>
          <a:xfrm>
            <a:off x="877949" y="4904319"/>
            <a:ext cx="3262432" cy="369332"/>
          </a:xfrm>
          <a:prstGeom prst="rect">
            <a:avLst/>
          </a:prstGeom>
          <a:noFill/>
        </p:spPr>
        <p:txBody>
          <a:bodyPr wrap="none" rtlCol="0">
            <a:spAutoFit/>
          </a:bodyPr>
          <a:lstStyle/>
          <a:p>
            <a:r>
              <a:rPr lang="fr-FR" b="1" dirty="0" smtClean="0">
                <a:solidFill>
                  <a:srgbClr val="FF6600"/>
                </a:solidFill>
              </a:rPr>
              <a:t>« Dissociation = Schizophrénie »</a:t>
            </a:r>
            <a:endParaRPr lang="fr-FR" b="1" dirty="0">
              <a:solidFill>
                <a:srgbClr val="FF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sp>
        <p:nvSpPr>
          <p:cNvPr id="5" name="ZoneTexte 4"/>
          <p:cNvSpPr txBox="1"/>
          <p:nvPr/>
        </p:nvSpPr>
        <p:spPr>
          <a:xfrm>
            <a:off x="2320292" y="439037"/>
            <a:ext cx="3942305" cy="461665"/>
          </a:xfrm>
          <a:prstGeom prst="rect">
            <a:avLst/>
          </a:prstGeom>
          <a:noFill/>
        </p:spPr>
        <p:txBody>
          <a:bodyPr wrap="none" rtlCol="0">
            <a:spAutoFit/>
          </a:bodyPr>
          <a:lstStyle/>
          <a:p>
            <a:r>
              <a:rPr lang="fr-FR" sz="2400" dirty="0" smtClean="0">
                <a:solidFill>
                  <a:srgbClr val="EF2E2E"/>
                </a:solidFill>
              </a:rPr>
              <a:t>Dissociation = Schizophrénie ?</a:t>
            </a:r>
            <a:endParaRPr lang="fr-FR" sz="2400" dirty="0">
              <a:solidFill>
                <a:srgbClr val="EF2E2E"/>
              </a:solidFill>
            </a:endParaRPr>
          </a:p>
        </p:txBody>
      </p:sp>
      <p:pic>
        <p:nvPicPr>
          <p:cNvPr id="9" name="Image 8" descr="Capture d’écran 2014-11-22 à 18.17.03.png"/>
          <p:cNvPicPr>
            <a:picLocks noChangeAspect="1"/>
          </p:cNvPicPr>
          <p:nvPr/>
        </p:nvPicPr>
        <p:blipFill>
          <a:blip r:embed="rId5"/>
          <a:stretch>
            <a:fillRect/>
          </a:stretch>
        </p:blipFill>
        <p:spPr>
          <a:xfrm>
            <a:off x="3647459" y="1944308"/>
            <a:ext cx="5026206" cy="3784952"/>
          </a:xfrm>
          <a:prstGeom prst="rect">
            <a:avLst/>
          </a:prstGeom>
        </p:spPr>
      </p:pic>
      <p:grpSp>
        <p:nvGrpSpPr>
          <p:cNvPr id="15" name="Grouper 14"/>
          <p:cNvGrpSpPr/>
          <p:nvPr/>
        </p:nvGrpSpPr>
        <p:grpSpPr>
          <a:xfrm>
            <a:off x="559236" y="1931960"/>
            <a:ext cx="2880000" cy="3797300"/>
            <a:chOff x="825762" y="2057400"/>
            <a:chExt cx="2880000" cy="3797300"/>
          </a:xfrm>
        </p:grpSpPr>
        <p:pic>
          <p:nvPicPr>
            <p:cNvPr id="10" name="Image 9" descr="Capture d’écran 2014-11-22 à 18.17.56.png"/>
            <p:cNvPicPr>
              <a:picLocks noChangeAspect="1"/>
            </p:cNvPicPr>
            <p:nvPr/>
          </p:nvPicPr>
          <p:blipFill>
            <a:blip r:embed="rId6"/>
            <a:srcRect t="28624" b="9459"/>
            <a:stretch>
              <a:fillRect/>
            </a:stretch>
          </p:blipFill>
          <p:spPr>
            <a:xfrm>
              <a:off x="825762" y="4787900"/>
              <a:ext cx="2880000" cy="1066800"/>
            </a:xfrm>
            <a:prstGeom prst="rect">
              <a:avLst/>
            </a:prstGeom>
          </p:spPr>
        </p:pic>
        <p:pic>
          <p:nvPicPr>
            <p:cNvPr id="11" name="Image 10" descr="Capture d’écran 2014-11-22 à 18.18.12.png"/>
            <p:cNvPicPr>
              <a:picLocks noChangeAspect="1"/>
            </p:cNvPicPr>
            <p:nvPr/>
          </p:nvPicPr>
          <p:blipFill>
            <a:blip r:embed="rId7"/>
            <a:srcRect t="29156"/>
            <a:stretch>
              <a:fillRect/>
            </a:stretch>
          </p:blipFill>
          <p:spPr>
            <a:xfrm>
              <a:off x="825762" y="2057400"/>
              <a:ext cx="2880000" cy="1245666"/>
            </a:xfrm>
            <a:prstGeom prst="rect">
              <a:avLst/>
            </a:prstGeom>
          </p:spPr>
        </p:pic>
        <p:pic>
          <p:nvPicPr>
            <p:cNvPr id="12" name="Image 11" descr="Capture d’écran 2014-11-22 à 18.18.30.png"/>
            <p:cNvPicPr>
              <a:picLocks noChangeAspect="1"/>
            </p:cNvPicPr>
            <p:nvPr/>
          </p:nvPicPr>
          <p:blipFill>
            <a:blip r:embed="rId8"/>
            <a:srcRect t="39606" b="21370"/>
            <a:stretch>
              <a:fillRect/>
            </a:stretch>
          </p:blipFill>
          <p:spPr>
            <a:xfrm>
              <a:off x="825762" y="4285860"/>
              <a:ext cx="2880000" cy="533400"/>
            </a:xfrm>
            <a:prstGeom prst="rect">
              <a:avLst/>
            </a:prstGeom>
          </p:spPr>
        </p:pic>
        <p:pic>
          <p:nvPicPr>
            <p:cNvPr id="13" name="Image 12" descr="Capture d’écran 2014-11-22 à 18.18.41.png"/>
            <p:cNvPicPr>
              <a:picLocks noChangeAspect="1"/>
            </p:cNvPicPr>
            <p:nvPr/>
          </p:nvPicPr>
          <p:blipFill>
            <a:blip r:embed="rId9"/>
            <a:srcRect t="26940" b="14800"/>
            <a:stretch>
              <a:fillRect/>
            </a:stretch>
          </p:blipFill>
          <p:spPr>
            <a:xfrm>
              <a:off x="825762" y="3098020"/>
              <a:ext cx="2880000" cy="609600"/>
            </a:xfrm>
            <a:prstGeom prst="rect">
              <a:avLst/>
            </a:prstGeom>
          </p:spPr>
        </p:pic>
        <p:pic>
          <p:nvPicPr>
            <p:cNvPr id="14" name="Image 13" descr="Capture d’écran 2014-11-22 à 18.18.51.png"/>
            <p:cNvPicPr>
              <a:picLocks noChangeAspect="1"/>
            </p:cNvPicPr>
            <p:nvPr/>
          </p:nvPicPr>
          <p:blipFill>
            <a:blip r:embed="rId10"/>
            <a:srcRect t="19594" b="27536"/>
            <a:stretch>
              <a:fillRect/>
            </a:stretch>
          </p:blipFill>
          <p:spPr>
            <a:xfrm>
              <a:off x="825762" y="3691940"/>
              <a:ext cx="2880000" cy="6096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sp>
        <p:nvSpPr>
          <p:cNvPr id="5" name="ZoneTexte 4"/>
          <p:cNvSpPr txBox="1"/>
          <p:nvPr/>
        </p:nvSpPr>
        <p:spPr>
          <a:xfrm>
            <a:off x="2163512" y="439037"/>
            <a:ext cx="4030220" cy="461665"/>
          </a:xfrm>
          <a:prstGeom prst="rect">
            <a:avLst/>
          </a:prstGeom>
          <a:noFill/>
        </p:spPr>
        <p:txBody>
          <a:bodyPr wrap="none" rtlCol="0">
            <a:spAutoFit/>
          </a:bodyPr>
          <a:lstStyle/>
          <a:p>
            <a:r>
              <a:rPr lang="fr-FR" sz="2400" dirty="0" smtClean="0">
                <a:solidFill>
                  <a:srgbClr val="EF2E2E"/>
                </a:solidFill>
              </a:rPr>
              <a:t>De la </a:t>
            </a:r>
            <a:r>
              <a:rPr lang="fr-FR" sz="2400" i="1" dirty="0" err="1" smtClean="0">
                <a:solidFill>
                  <a:srgbClr val="EF2E2E"/>
                </a:solidFill>
              </a:rPr>
              <a:t>Spaltung</a:t>
            </a:r>
            <a:r>
              <a:rPr lang="fr-FR" sz="2400" i="1" dirty="0" smtClean="0">
                <a:solidFill>
                  <a:srgbClr val="EF2E2E"/>
                </a:solidFill>
              </a:rPr>
              <a:t> </a:t>
            </a:r>
            <a:r>
              <a:rPr lang="fr-FR" sz="2400" dirty="0" smtClean="0">
                <a:solidFill>
                  <a:srgbClr val="EF2E2E"/>
                </a:solidFill>
              </a:rPr>
              <a:t>à la dissociation</a:t>
            </a:r>
            <a:endParaRPr lang="fr-FR" sz="2400" dirty="0">
              <a:solidFill>
                <a:srgbClr val="EF2E2E"/>
              </a:solidFill>
            </a:endParaRPr>
          </a:p>
        </p:txBody>
      </p:sp>
      <p:sp>
        <p:nvSpPr>
          <p:cNvPr id="9" name="ZoneTexte 8"/>
          <p:cNvSpPr txBox="1"/>
          <p:nvPr/>
        </p:nvSpPr>
        <p:spPr>
          <a:xfrm>
            <a:off x="4136539" y="1616465"/>
            <a:ext cx="4501856" cy="3693319"/>
          </a:xfrm>
          <a:prstGeom prst="rect">
            <a:avLst/>
          </a:prstGeom>
          <a:noFill/>
        </p:spPr>
        <p:txBody>
          <a:bodyPr wrap="square" rtlCol="0">
            <a:spAutoFit/>
          </a:bodyPr>
          <a:lstStyle/>
          <a:p>
            <a:r>
              <a:rPr lang="fr-FR" dirty="0" smtClean="0"/>
              <a:t>Création du néologisme </a:t>
            </a:r>
            <a:r>
              <a:rPr lang="fr-FR" b="1" dirty="0" smtClean="0">
                <a:solidFill>
                  <a:srgbClr val="FF6600"/>
                </a:solidFill>
              </a:rPr>
              <a:t>« schizophrénie » </a:t>
            </a:r>
          </a:p>
          <a:p>
            <a:r>
              <a:rPr lang="fr-FR" dirty="0" smtClean="0"/>
              <a:t>(1908 puis 1911)</a:t>
            </a:r>
          </a:p>
          <a:p>
            <a:endParaRPr lang="fr-FR" dirty="0" smtClean="0"/>
          </a:p>
          <a:p>
            <a:r>
              <a:rPr lang="fr-FR" dirty="0" smtClean="0"/>
              <a:t>« Je crois en effet que la scission </a:t>
            </a:r>
            <a:r>
              <a:rPr lang="fr-FR" dirty="0" smtClean="0">
                <a:solidFill>
                  <a:srgbClr val="FF6600"/>
                </a:solidFill>
              </a:rPr>
              <a:t>(</a:t>
            </a:r>
            <a:r>
              <a:rPr lang="fr-FR" b="1" dirty="0" err="1" smtClean="0">
                <a:solidFill>
                  <a:srgbClr val="FF6600"/>
                </a:solidFill>
              </a:rPr>
              <a:t>Spaltung</a:t>
            </a:r>
            <a:r>
              <a:rPr lang="fr-FR" dirty="0" smtClean="0">
                <a:solidFill>
                  <a:srgbClr val="FF6600"/>
                </a:solidFill>
              </a:rPr>
              <a:t>) </a:t>
            </a:r>
            <a:r>
              <a:rPr lang="fr-FR" dirty="0" smtClean="0"/>
              <a:t>des fonctions psychiques constitue le symptôme proéminent du groupe dans son ensemble »</a:t>
            </a:r>
          </a:p>
          <a:p>
            <a:endParaRPr lang="fr-FR" dirty="0" smtClean="0"/>
          </a:p>
          <a:p>
            <a:r>
              <a:rPr lang="fr-FR" b="1" dirty="0" err="1" smtClean="0">
                <a:solidFill>
                  <a:srgbClr val="FF6600"/>
                </a:solidFill>
                <a:sym typeface="Wingdings"/>
              </a:rPr>
              <a:t></a:t>
            </a:r>
            <a:r>
              <a:rPr lang="fr-FR" b="1" dirty="0" smtClean="0">
                <a:solidFill>
                  <a:srgbClr val="FF6600"/>
                </a:solidFill>
                <a:sym typeface="Wingdings"/>
              </a:rPr>
              <a:t> Perte des associations (« dissociation »)</a:t>
            </a:r>
            <a:endParaRPr lang="fr-FR" b="1" dirty="0" smtClean="0">
              <a:solidFill>
                <a:srgbClr val="FF6600"/>
              </a:solidFill>
            </a:endParaRPr>
          </a:p>
          <a:p>
            <a:endParaRPr lang="fr-FR" dirty="0" smtClean="0"/>
          </a:p>
          <a:p>
            <a:r>
              <a:rPr lang="fr-FR" dirty="0" smtClean="0"/>
              <a:t>Conception liée à la théorie psychologique associationniste de l’époque</a:t>
            </a:r>
          </a:p>
          <a:p>
            <a:endParaRPr lang="fr-FR" dirty="0"/>
          </a:p>
        </p:txBody>
      </p:sp>
      <p:pic>
        <p:nvPicPr>
          <p:cNvPr id="27650" name="Picture 2"/>
          <p:cNvPicPr>
            <a:picLocks noChangeAspect="1" noChangeArrowheads="1"/>
          </p:cNvPicPr>
          <p:nvPr/>
        </p:nvPicPr>
        <p:blipFill>
          <a:blip r:embed="rId5"/>
          <a:srcRect l="49676" t="2725" r="2331" b="4067"/>
          <a:stretch>
            <a:fillRect/>
          </a:stretch>
        </p:blipFill>
        <p:spPr bwMode="auto">
          <a:xfrm>
            <a:off x="642785" y="1558670"/>
            <a:ext cx="3164516" cy="4680000"/>
          </a:xfrm>
          <a:prstGeom prst="rect">
            <a:avLst/>
          </a:prstGeom>
          <a:noFill/>
          <a:ln w="9525">
            <a:noFill/>
            <a:miter lim="800000"/>
            <a:headEnd/>
            <a:tailEnd/>
          </a:ln>
          <a:effectLst/>
        </p:spPr>
      </p:pic>
      <p:sp>
        <p:nvSpPr>
          <p:cNvPr id="10" name="ZoneTexte 9"/>
          <p:cNvSpPr txBox="1"/>
          <p:nvPr/>
        </p:nvSpPr>
        <p:spPr>
          <a:xfrm>
            <a:off x="4873063" y="5901740"/>
            <a:ext cx="4277646" cy="1169551"/>
          </a:xfrm>
          <a:prstGeom prst="rect">
            <a:avLst/>
          </a:prstGeom>
          <a:noFill/>
        </p:spPr>
        <p:txBody>
          <a:bodyPr wrap="none" rtlCol="0">
            <a:spAutoFit/>
          </a:bodyPr>
          <a:lstStyle/>
          <a:p>
            <a:pPr algn="r"/>
            <a:r>
              <a:rPr lang="fr-FR" sz="1400" dirty="0" err="1" smtClean="0"/>
              <a:t>Bottero</a:t>
            </a:r>
            <a:r>
              <a:rPr lang="fr-FR" sz="1400" dirty="0" smtClean="0"/>
              <a:t>, Une histoire de la dissociation schizophrénique</a:t>
            </a:r>
          </a:p>
          <a:p>
            <a:pPr algn="r"/>
            <a:r>
              <a:rPr lang="fr-FR" sz="1400" dirty="0" smtClean="0"/>
              <a:t>2001, </a:t>
            </a:r>
            <a:r>
              <a:rPr lang="fr-FR" sz="1400" dirty="0" err="1" smtClean="0"/>
              <a:t>Evol</a:t>
            </a:r>
            <a:r>
              <a:rPr lang="fr-FR" sz="1400" dirty="0" smtClean="0"/>
              <a:t> Psychiatrie</a:t>
            </a:r>
          </a:p>
          <a:p>
            <a:pPr algn="r"/>
            <a:r>
              <a:rPr lang="fr-FR" sz="1400" dirty="0" smtClean="0"/>
              <a:t>Azorin, Phénoménologie de la dissociation</a:t>
            </a:r>
          </a:p>
          <a:p>
            <a:pPr algn="r"/>
            <a:r>
              <a:rPr lang="fr-FR" sz="1400" dirty="0" smtClean="0"/>
              <a:t>Revue Internationale de Psychopathologie, 1993</a:t>
            </a:r>
          </a:p>
          <a:p>
            <a:endParaRPr lang="fr-FR"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sp>
        <p:nvSpPr>
          <p:cNvPr id="5" name="ZoneTexte 4"/>
          <p:cNvSpPr txBox="1"/>
          <p:nvPr/>
        </p:nvSpPr>
        <p:spPr>
          <a:xfrm>
            <a:off x="1646138" y="439037"/>
            <a:ext cx="5168452" cy="461665"/>
          </a:xfrm>
          <a:prstGeom prst="rect">
            <a:avLst/>
          </a:prstGeom>
          <a:noFill/>
        </p:spPr>
        <p:txBody>
          <a:bodyPr wrap="none" rtlCol="0">
            <a:spAutoFit/>
          </a:bodyPr>
          <a:lstStyle/>
          <a:p>
            <a:r>
              <a:rPr lang="fr-FR" sz="2400" dirty="0" smtClean="0">
                <a:solidFill>
                  <a:srgbClr val="EF2E2E"/>
                </a:solidFill>
              </a:rPr>
              <a:t>DSM-III et relâchement des associations</a:t>
            </a:r>
            <a:endParaRPr lang="fr-FR" sz="2400" dirty="0">
              <a:solidFill>
                <a:srgbClr val="EF2E2E"/>
              </a:solidFill>
            </a:endParaRPr>
          </a:p>
        </p:txBody>
      </p:sp>
      <p:pic>
        <p:nvPicPr>
          <p:cNvPr id="12" name="Image 11" descr="Capture d’écran 2014-11-22 à 18.57.27.png"/>
          <p:cNvPicPr>
            <a:picLocks noChangeAspect="1"/>
          </p:cNvPicPr>
          <p:nvPr/>
        </p:nvPicPr>
        <p:blipFill>
          <a:blip r:embed="rId5"/>
          <a:stretch>
            <a:fillRect/>
          </a:stretch>
        </p:blipFill>
        <p:spPr>
          <a:xfrm>
            <a:off x="615322" y="1569425"/>
            <a:ext cx="3348281" cy="4699342"/>
          </a:xfrm>
          <a:prstGeom prst="rect">
            <a:avLst/>
          </a:prstGeom>
        </p:spPr>
      </p:pic>
      <p:grpSp>
        <p:nvGrpSpPr>
          <p:cNvPr id="15" name="Grouper 14"/>
          <p:cNvGrpSpPr/>
          <p:nvPr/>
        </p:nvGrpSpPr>
        <p:grpSpPr>
          <a:xfrm>
            <a:off x="4167418" y="1569425"/>
            <a:ext cx="4680000" cy="4699342"/>
            <a:chOff x="4167418" y="1569425"/>
            <a:chExt cx="4680000" cy="4699342"/>
          </a:xfrm>
        </p:grpSpPr>
        <p:pic>
          <p:nvPicPr>
            <p:cNvPr id="9" name="Image 8" descr="Capture d’écran 2014-11-22 à 18.54.10.png"/>
            <p:cNvPicPr>
              <a:picLocks noChangeAspect="1"/>
            </p:cNvPicPr>
            <p:nvPr/>
          </p:nvPicPr>
          <p:blipFill>
            <a:blip r:embed="rId6"/>
            <a:stretch>
              <a:fillRect/>
            </a:stretch>
          </p:blipFill>
          <p:spPr>
            <a:xfrm>
              <a:off x="4167418" y="1569425"/>
              <a:ext cx="4680000" cy="3478800"/>
            </a:xfrm>
            <a:prstGeom prst="rect">
              <a:avLst/>
            </a:prstGeom>
          </p:spPr>
        </p:pic>
        <p:pic>
          <p:nvPicPr>
            <p:cNvPr id="11" name="Image 10" descr="Capture d’écran 2014-11-22 à 18.54.24.png"/>
            <p:cNvPicPr>
              <a:picLocks noChangeAspect="1"/>
            </p:cNvPicPr>
            <p:nvPr/>
          </p:nvPicPr>
          <p:blipFill>
            <a:blip r:embed="rId7"/>
            <a:srcRect b="42257"/>
            <a:stretch>
              <a:fillRect/>
            </a:stretch>
          </p:blipFill>
          <p:spPr>
            <a:xfrm>
              <a:off x="4167418" y="5035078"/>
              <a:ext cx="4680000" cy="1233689"/>
            </a:xfrm>
            <a:prstGeom prst="rect">
              <a:avLst/>
            </a:prstGeom>
          </p:spPr>
        </p:pic>
        <p:sp>
          <p:nvSpPr>
            <p:cNvPr id="13" name="Rectangle 12"/>
            <p:cNvSpPr/>
            <p:nvPr/>
          </p:nvSpPr>
          <p:spPr>
            <a:xfrm>
              <a:off x="5565576" y="4500134"/>
              <a:ext cx="2085130" cy="156799"/>
            </a:xfrm>
            <a:prstGeom prst="rect">
              <a:avLst/>
            </a:prstGeom>
            <a:solidFill>
              <a:srgbClr val="FF6600">
                <a:alpha val="2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4753802" y="2128069"/>
              <a:ext cx="465129" cy="156799"/>
            </a:xfrm>
            <a:prstGeom prst="rect">
              <a:avLst/>
            </a:prstGeom>
            <a:solidFill>
              <a:srgbClr val="FF6600">
                <a:alpha val="2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sp>
        <p:nvSpPr>
          <p:cNvPr id="5" name="ZoneTexte 4"/>
          <p:cNvSpPr txBox="1"/>
          <p:nvPr/>
        </p:nvSpPr>
        <p:spPr>
          <a:xfrm>
            <a:off x="1771562" y="439037"/>
            <a:ext cx="4728728" cy="461665"/>
          </a:xfrm>
          <a:prstGeom prst="rect">
            <a:avLst/>
          </a:prstGeom>
          <a:noFill/>
        </p:spPr>
        <p:txBody>
          <a:bodyPr wrap="none" rtlCol="0">
            <a:spAutoFit/>
          </a:bodyPr>
          <a:lstStyle/>
          <a:p>
            <a:r>
              <a:rPr lang="fr-FR" sz="2400" dirty="0" smtClean="0">
                <a:solidFill>
                  <a:srgbClr val="EF2E2E"/>
                </a:solidFill>
              </a:rPr>
              <a:t>DSM-IV et langage et </a:t>
            </a:r>
            <a:r>
              <a:rPr lang="fr-FR" sz="2400" dirty="0" err="1" smtClean="0">
                <a:solidFill>
                  <a:srgbClr val="EF2E2E"/>
                </a:solidFill>
              </a:rPr>
              <a:t>cp</a:t>
            </a:r>
            <a:r>
              <a:rPr lang="fr-FR" sz="2400" dirty="0" smtClean="0">
                <a:solidFill>
                  <a:srgbClr val="EF2E2E"/>
                </a:solidFill>
              </a:rPr>
              <a:t> désorganisé</a:t>
            </a:r>
            <a:endParaRPr lang="fr-FR" sz="2400" dirty="0">
              <a:solidFill>
                <a:srgbClr val="EF2E2E"/>
              </a:solidFill>
            </a:endParaRPr>
          </a:p>
        </p:txBody>
      </p:sp>
      <p:pic>
        <p:nvPicPr>
          <p:cNvPr id="31746" name="Picture 2"/>
          <p:cNvPicPr>
            <a:picLocks noChangeAspect="1" noChangeArrowheads="1"/>
          </p:cNvPicPr>
          <p:nvPr/>
        </p:nvPicPr>
        <p:blipFill>
          <a:blip r:embed="rId5"/>
          <a:srcRect/>
          <a:stretch>
            <a:fillRect/>
          </a:stretch>
        </p:blipFill>
        <p:spPr bwMode="auto">
          <a:xfrm>
            <a:off x="627378" y="1588767"/>
            <a:ext cx="3250000" cy="4680000"/>
          </a:xfrm>
          <a:prstGeom prst="rect">
            <a:avLst/>
          </a:prstGeom>
          <a:noFill/>
          <a:ln w="9525">
            <a:noFill/>
            <a:miter lim="800000"/>
            <a:headEnd/>
            <a:tailEnd/>
          </a:ln>
          <a:effectLst/>
        </p:spPr>
      </p:pic>
      <p:grpSp>
        <p:nvGrpSpPr>
          <p:cNvPr id="11" name="Grouper 10"/>
          <p:cNvGrpSpPr/>
          <p:nvPr/>
        </p:nvGrpSpPr>
        <p:grpSpPr>
          <a:xfrm>
            <a:off x="4190930" y="1582467"/>
            <a:ext cx="4803500" cy="3654622"/>
            <a:chOff x="4190930" y="1582467"/>
            <a:chExt cx="4803500" cy="3654622"/>
          </a:xfrm>
        </p:grpSpPr>
        <p:pic>
          <p:nvPicPr>
            <p:cNvPr id="9" name="Image 8" descr="Capture d’écran 2014-11-22 à 19.23.59.png"/>
            <p:cNvPicPr>
              <a:picLocks noChangeAspect="1"/>
            </p:cNvPicPr>
            <p:nvPr/>
          </p:nvPicPr>
          <p:blipFill>
            <a:blip r:embed="rId6"/>
            <a:stretch>
              <a:fillRect/>
            </a:stretch>
          </p:blipFill>
          <p:spPr>
            <a:xfrm>
              <a:off x="4190930" y="1582467"/>
              <a:ext cx="4803500" cy="3654622"/>
            </a:xfrm>
            <a:prstGeom prst="rect">
              <a:avLst/>
            </a:prstGeom>
          </p:spPr>
        </p:pic>
        <p:sp>
          <p:nvSpPr>
            <p:cNvPr id="10" name="Rectangle 9"/>
            <p:cNvSpPr/>
            <p:nvPr/>
          </p:nvSpPr>
          <p:spPr>
            <a:xfrm>
              <a:off x="8283011" y="3386860"/>
              <a:ext cx="465129" cy="156799"/>
            </a:xfrm>
            <a:prstGeom prst="rect">
              <a:avLst/>
            </a:prstGeom>
            <a:solidFill>
              <a:srgbClr val="FF6600">
                <a:alpha val="2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4722251" y="2806704"/>
              <a:ext cx="4053725" cy="317496"/>
            </a:xfrm>
            <a:prstGeom prst="rect">
              <a:avLst/>
            </a:prstGeom>
            <a:solidFill>
              <a:srgbClr val="FF6600">
                <a:alpha val="2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Capture d’écran 2014-11-19 à 15.21.47.png"/>
          <p:cNvPicPr>
            <a:picLocks noChangeAspect="1"/>
          </p:cNvPicPr>
          <p:nvPr/>
        </p:nvPicPr>
        <p:blipFill>
          <a:blip r:embed="rId2"/>
          <a:stretch>
            <a:fillRect/>
          </a:stretch>
        </p:blipFill>
        <p:spPr>
          <a:xfrm>
            <a:off x="0" y="0"/>
            <a:ext cx="9144001" cy="1647825"/>
          </a:xfrm>
          <a:prstGeom prst="rect">
            <a:avLst/>
          </a:prstGeom>
        </p:spPr>
      </p:pic>
      <p:pic>
        <p:nvPicPr>
          <p:cNvPr id="7" name="Image 6" descr="Capture d’écran 2014-11-19 à 15.24.38.png"/>
          <p:cNvPicPr>
            <a:picLocks noChangeAspect="1"/>
          </p:cNvPicPr>
          <p:nvPr/>
        </p:nvPicPr>
        <p:blipFill>
          <a:blip r:embed="rId3"/>
          <a:srcRect l="2229"/>
          <a:stretch>
            <a:fillRect/>
          </a:stretch>
        </p:blipFill>
        <p:spPr>
          <a:xfrm>
            <a:off x="0" y="6268767"/>
            <a:ext cx="8940191" cy="603250"/>
          </a:xfrm>
          <a:prstGeom prst="rect">
            <a:avLst/>
          </a:prstGeom>
        </p:spPr>
      </p:pic>
      <p:pic>
        <p:nvPicPr>
          <p:cNvPr id="8" name="Image 7" descr="Logo_w_bis.jpg"/>
          <p:cNvPicPr>
            <a:picLocks noChangeAspect="1"/>
          </p:cNvPicPr>
          <p:nvPr/>
        </p:nvPicPr>
        <p:blipFill>
          <a:blip r:embed="rId4"/>
          <a:stretch>
            <a:fillRect/>
          </a:stretch>
        </p:blipFill>
        <p:spPr>
          <a:xfrm>
            <a:off x="6716783" y="360640"/>
            <a:ext cx="2303423" cy="1063353"/>
          </a:xfrm>
          <a:prstGeom prst="rect">
            <a:avLst/>
          </a:prstGeom>
        </p:spPr>
      </p:pic>
      <p:sp>
        <p:nvSpPr>
          <p:cNvPr id="5" name="ZoneTexte 4"/>
          <p:cNvSpPr txBox="1"/>
          <p:nvPr/>
        </p:nvSpPr>
        <p:spPr>
          <a:xfrm>
            <a:off x="2100800" y="439037"/>
            <a:ext cx="4292461" cy="461665"/>
          </a:xfrm>
          <a:prstGeom prst="rect">
            <a:avLst/>
          </a:prstGeom>
          <a:noFill/>
        </p:spPr>
        <p:txBody>
          <a:bodyPr wrap="none" rtlCol="0">
            <a:spAutoFit/>
          </a:bodyPr>
          <a:lstStyle/>
          <a:p>
            <a:r>
              <a:rPr lang="fr-FR" sz="2400" dirty="0" smtClean="0">
                <a:solidFill>
                  <a:srgbClr val="EF2E2E"/>
                </a:solidFill>
              </a:rPr>
              <a:t>DSM-5 et disparition du bizarre ?</a:t>
            </a:r>
            <a:endParaRPr lang="fr-FR" sz="2400" dirty="0">
              <a:solidFill>
                <a:srgbClr val="EF2E2E"/>
              </a:solidFill>
            </a:endParaRPr>
          </a:p>
        </p:txBody>
      </p:sp>
      <p:pic>
        <p:nvPicPr>
          <p:cNvPr id="30722" name="Picture 2"/>
          <p:cNvPicPr>
            <a:picLocks noChangeAspect="1" noChangeArrowheads="1"/>
          </p:cNvPicPr>
          <p:nvPr/>
        </p:nvPicPr>
        <p:blipFill>
          <a:blip r:embed="rId5"/>
          <a:srcRect/>
          <a:stretch>
            <a:fillRect/>
          </a:stretch>
        </p:blipFill>
        <p:spPr bwMode="auto">
          <a:xfrm>
            <a:off x="624664" y="1526047"/>
            <a:ext cx="3265831" cy="4680000"/>
          </a:xfrm>
          <a:prstGeom prst="rect">
            <a:avLst/>
          </a:prstGeom>
          <a:noFill/>
          <a:ln w="9525">
            <a:noFill/>
            <a:miter lim="800000"/>
            <a:headEnd/>
            <a:tailEnd/>
          </a:ln>
          <a:effectLst/>
        </p:spPr>
      </p:pic>
      <p:grpSp>
        <p:nvGrpSpPr>
          <p:cNvPr id="11" name="Grouper 10"/>
          <p:cNvGrpSpPr/>
          <p:nvPr/>
        </p:nvGrpSpPr>
        <p:grpSpPr>
          <a:xfrm>
            <a:off x="4168493" y="1527175"/>
            <a:ext cx="4590601" cy="2471202"/>
            <a:chOff x="4168493" y="1527175"/>
            <a:chExt cx="4590601" cy="2471202"/>
          </a:xfrm>
        </p:grpSpPr>
        <p:pic>
          <p:nvPicPr>
            <p:cNvPr id="9" name="Image 8" descr="Capture d’écran 2014-11-22 à 19.05.16.png"/>
            <p:cNvPicPr>
              <a:picLocks noChangeAspect="1"/>
            </p:cNvPicPr>
            <p:nvPr/>
          </p:nvPicPr>
          <p:blipFill>
            <a:blip r:embed="rId6"/>
            <a:stretch>
              <a:fillRect/>
            </a:stretch>
          </p:blipFill>
          <p:spPr>
            <a:xfrm>
              <a:off x="4168493" y="1527175"/>
              <a:ext cx="4590601" cy="2471202"/>
            </a:xfrm>
            <a:prstGeom prst="rect">
              <a:avLst/>
            </a:prstGeom>
          </p:spPr>
        </p:pic>
        <p:sp>
          <p:nvSpPr>
            <p:cNvPr id="10" name="Rectangle 9"/>
            <p:cNvSpPr/>
            <p:nvPr/>
          </p:nvSpPr>
          <p:spPr>
            <a:xfrm>
              <a:off x="4381908" y="2806704"/>
              <a:ext cx="3513725" cy="281496"/>
            </a:xfrm>
            <a:prstGeom prst="rect">
              <a:avLst/>
            </a:prstGeom>
            <a:solidFill>
              <a:srgbClr val="FF6600">
                <a:alpha val="2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2" name="ZoneTexte 11"/>
          <p:cNvSpPr txBox="1"/>
          <p:nvPr/>
        </p:nvSpPr>
        <p:spPr>
          <a:xfrm>
            <a:off x="5800737" y="5838753"/>
            <a:ext cx="2942792" cy="954107"/>
          </a:xfrm>
          <a:prstGeom prst="rect">
            <a:avLst/>
          </a:prstGeom>
          <a:noFill/>
        </p:spPr>
        <p:txBody>
          <a:bodyPr wrap="square" rtlCol="0">
            <a:spAutoFit/>
          </a:bodyPr>
          <a:lstStyle/>
          <a:p>
            <a:pPr algn="r"/>
            <a:r>
              <a:rPr lang="fr-FR" sz="1400" dirty="0" err="1" smtClean="0"/>
              <a:t>Cermolacce</a:t>
            </a:r>
            <a:r>
              <a:rPr lang="fr-FR" sz="1400" dirty="0" smtClean="0"/>
              <a:t> et al. </a:t>
            </a:r>
          </a:p>
          <a:p>
            <a:pPr algn="r"/>
            <a:r>
              <a:rPr lang="fr-FR" sz="1400" dirty="0" err="1" smtClean="0"/>
              <a:t>What</a:t>
            </a:r>
            <a:r>
              <a:rPr lang="fr-FR" sz="1400" dirty="0" smtClean="0"/>
              <a:t> </a:t>
            </a:r>
            <a:r>
              <a:rPr lang="fr-FR" sz="1400" dirty="0" err="1" smtClean="0"/>
              <a:t>is</a:t>
            </a:r>
            <a:r>
              <a:rPr lang="fr-FR" sz="1400" dirty="0" smtClean="0"/>
              <a:t> bizarre in bizarre </a:t>
            </a:r>
            <a:r>
              <a:rPr lang="fr-FR" sz="1400" dirty="0" err="1" smtClean="0"/>
              <a:t>delusion</a:t>
            </a:r>
            <a:r>
              <a:rPr lang="fr-FR" sz="1400" dirty="0" smtClean="0"/>
              <a:t> ?  Schizo Bulletin, 2010</a:t>
            </a:r>
          </a:p>
          <a:p>
            <a:pPr algn="r"/>
            <a:endParaRPr lang="fr-FR"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622</TotalTime>
  <Words>1339</Words>
  <Application>Microsoft Macintosh PowerPoint</Application>
  <PresentationFormat>Présentation à l'écran (4:3)</PresentationFormat>
  <Paragraphs>274</Paragraphs>
  <Slides>34</Slides>
  <Notes>4</Notes>
  <HiddenSlides>0</HiddenSlides>
  <MMClips>0</MMClips>
  <ScaleCrop>false</ScaleCrop>
  <HeadingPairs>
    <vt:vector size="4" baseType="variant">
      <vt:variant>
        <vt:lpstr>Modèle de conception</vt:lpstr>
      </vt:variant>
      <vt:variant>
        <vt:i4>1</vt:i4>
      </vt:variant>
      <vt:variant>
        <vt:lpstr>Titres des diapositives</vt:lpstr>
      </vt:variant>
      <vt:variant>
        <vt:i4>34</vt:i4>
      </vt:variant>
    </vt:vector>
  </HeadingPairs>
  <TitlesOfParts>
    <vt:vector size="35" baseType="lpstr">
      <vt:lpstr>Thème Office</vt:lpstr>
      <vt:lpstr>FORUM ASSOCIATION</vt:lpstr>
      <vt:lpstr>Sémiologie moderne et diagnostics psychiatriques :  un couple inséparable ! </vt:lpstr>
      <vt:lpstr>Pour une transmission sémiologique psychiatrique non dissociée :  l’exemple de l’utilisation du terme dissociation</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Merci pour votre attention</vt:lpstr>
      <vt:lpstr>Pour une transmission sémiologique psychiatrique non dissociée :  l’exemple de l’utilisation du terme dissociation</vt:lpstr>
      <vt:lpstr>Diapositive 34</vt:lpstr>
    </vt:vector>
  </TitlesOfParts>
  <Company>maison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jean-arthur micoulaud</dc:creator>
  <cp:lastModifiedBy>jean-arthur micoulaud</cp:lastModifiedBy>
  <cp:revision>71</cp:revision>
  <dcterms:created xsi:type="dcterms:W3CDTF">2014-11-26T08:16:06Z</dcterms:created>
  <dcterms:modified xsi:type="dcterms:W3CDTF">2014-11-26T08:27:53Z</dcterms:modified>
</cp:coreProperties>
</file>