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305" r:id="rId3"/>
    <p:sldId id="296" r:id="rId4"/>
    <p:sldId id="257" r:id="rId5"/>
    <p:sldId id="258" r:id="rId6"/>
    <p:sldId id="300" r:id="rId7"/>
    <p:sldId id="301" r:id="rId8"/>
    <p:sldId id="302" r:id="rId9"/>
    <p:sldId id="303" r:id="rId10"/>
    <p:sldId id="262" r:id="rId11"/>
    <p:sldId id="261" r:id="rId12"/>
    <p:sldId id="263" r:id="rId13"/>
    <p:sldId id="265" r:id="rId14"/>
    <p:sldId id="271" r:id="rId15"/>
    <p:sldId id="272" r:id="rId16"/>
    <p:sldId id="273" r:id="rId17"/>
    <p:sldId id="274" r:id="rId18"/>
    <p:sldId id="275" r:id="rId19"/>
    <p:sldId id="295" r:id="rId20"/>
    <p:sldId id="264" r:id="rId21"/>
    <p:sldId id="276" r:id="rId22"/>
    <p:sldId id="277" r:id="rId23"/>
    <p:sldId id="278" r:id="rId24"/>
    <p:sldId id="297" r:id="rId25"/>
    <p:sldId id="279" r:id="rId26"/>
    <p:sldId id="282" r:id="rId27"/>
    <p:sldId id="281" r:id="rId28"/>
    <p:sldId id="280" r:id="rId29"/>
    <p:sldId id="283" r:id="rId30"/>
    <p:sldId id="284" r:id="rId31"/>
    <p:sldId id="285" r:id="rId32"/>
    <p:sldId id="298" r:id="rId33"/>
    <p:sldId id="288" r:id="rId34"/>
    <p:sldId id="299" r:id="rId35"/>
    <p:sldId id="286" r:id="rId36"/>
    <p:sldId id="287" r:id="rId37"/>
    <p:sldId id="292" r:id="rId38"/>
    <p:sldId id="289" r:id="rId39"/>
    <p:sldId id="290" r:id="rId40"/>
    <p:sldId id="291" r:id="rId41"/>
    <p:sldId id="293" r:id="rId42"/>
    <p:sldId id="294" r:id="rId43"/>
    <p:sldId id="304" r:id="rId4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A82D6-8330-4D46-AD24-A4DDBD518945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BD870-876C-F148-86BD-DA21637EFC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49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D870-876C-F148-86BD-DA21637EFC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5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4197566-54D7-DA4F-9CB4-5A81649EA96A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E56D466-1ADD-8748-9F91-037B74154C7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17290" y="2387009"/>
            <a:ext cx="6887633" cy="1914144"/>
          </a:xfrm>
        </p:spPr>
        <p:txBody>
          <a:bodyPr/>
          <a:lstStyle/>
          <a:p>
            <a:r>
              <a:rPr lang="fr-FR" sz="6000" b="1" dirty="0" smtClean="0"/>
              <a:t>Que sont devenus nos </a:t>
            </a:r>
            <a:r>
              <a:rPr lang="fr-FR" sz="6000" b="1" dirty="0" smtClean="0"/>
              <a:t>(vieux) </a:t>
            </a:r>
            <a:r>
              <a:rPr lang="fr-FR" sz="6000" b="1" dirty="0" smtClean="0"/>
              <a:t>TDA/H ?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07519" y="1342018"/>
            <a:ext cx="6477000" cy="1536649"/>
          </a:xfrm>
        </p:spPr>
        <p:txBody>
          <a:bodyPr>
            <a:normAutofit/>
          </a:bodyPr>
          <a:lstStyle/>
          <a:p>
            <a:r>
              <a:rPr lang="fr-FR" b="1" dirty="0" smtClean="0"/>
              <a:t>Dr Régis LOPEZ</a:t>
            </a:r>
          </a:p>
          <a:p>
            <a:r>
              <a:rPr lang="fr-FR" dirty="0" smtClean="0"/>
              <a:t>Unité des troubles du sommeil</a:t>
            </a:r>
          </a:p>
          <a:p>
            <a:r>
              <a:rPr lang="fr-FR" dirty="0" smtClean="0"/>
              <a:t>Consultation spécialisée TDA/H </a:t>
            </a:r>
            <a:r>
              <a:rPr lang="fr-FR" dirty="0" smtClean="0"/>
              <a:t>adulte</a:t>
            </a:r>
          </a:p>
          <a:p>
            <a:r>
              <a:rPr lang="fr-FR" dirty="0" smtClean="0"/>
              <a:t>Montpellier, France</a:t>
            </a:r>
            <a:endParaRPr lang="fr-FR" dirty="0"/>
          </a:p>
        </p:txBody>
      </p:sp>
      <p:pic>
        <p:nvPicPr>
          <p:cNvPr id="4" name="Image 3" descr="a7ee21dd-ad61-4980-9ada-c7b90f3a342b_bg-033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607519" cy="2589807"/>
          </a:xfrm>
          <a:prstGeom prst="rect">
            <a:avLst/>
          </a:prstGeom>
        </p:spPr>
      </p:pic>
      <p:pic>
        <p:nvPicPr>
          <p:cNvPr id="5" name="Image 4" descr="Capture d’écran 2014-09-10 à 23.46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" y="4563858"/>
            <a:ext cx="1117787" cy="1428823"/>
          </a:xfrm>
          <a:prstGeom prst="rect">
            <a:avLst/>
          </a:prstGeom>
        </p:spPr>
      </p:pic>
      <p:pic>
        <p:nvPicPr>
          <p:cNvPr id="6" name="Image 5" descr="Capture d’écran 2014-09-10 à 23.47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04" y="4563857"/>
            <a:ext cx="1048233" cy="1428823"/>
          </a:xfrm>
          <a:prstGeom prst="rect">
            <a:avLst/>
          </a:prstGeom>
        </p:spPr>
      </p:pic>
      <p:pic>
        <p:nvPicPr>
          <p:cNvPr id="7" name="Image 6" descr="Capture d’écran 2014-09-10 à 23.47.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7" y="4563857"/>
            <a:ext cx="1554790" cy="1428823"/>
          </a:xfrm>
          <a:prstGeom prst="rect">
            <a:avLst/>
          </a:prstGeom>
        </p:spPr>
      </p:pic>
      <p:pic>
        <p:nvPicPr>
          <p:cNvPr id="8" name="Image 7" descr="Capture d’écran 2014-09-10 à 23.47.2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0" y="4563857"/>
            <a:ext cx="1283965" cy="1428823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>
            <a:off x="776111" y="2878667"/>
            <a:ext cx="804333" cy="15777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58712" y="4301153"/>
            <a:ext cx="3785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Quelle </a:t>
            </a:r>
            <a:r>
              <a:rPr lang="fr-FR" sz="2400" dirty="0"/>
              <a:t>est l’évolution sémiologique du trouble déficit d’attention avec</a:t>
            </a:r>
          </a:p>
          <a:p>
            <a:r>
              <a:rPr lang="fr-FR" sz="2400" dirty="0"/>
              <a:t>hyperactivité après 60 ans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614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047" y="503238"/>
            <a:ext cx="7313613" cy="868362"/>
          </a:xfrm>
        </p:spPr>
        <p:txBody>
          <a:bodyPr/>
          <a:lstStyle/>
          <a:p>
            <a:r>
              <a:rPr lang="fr-FR" dirty="0" smtClean="0"/>
              <a:t>L’histoire naturelle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dirty="0" smtClean="0"/>
              <a:t>TDA/H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528019" y="1726539"/>
            <a:ext cx="0" cy="3824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28019" y="5546052"/>
            <a:ext cx="5422895" cy="45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077259" y="5550610"/>
            <a:ext cx="642185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030647" y="5546052"/>
            <a:ext cx="818013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528019" y="2111800"/>
            <a:ext cx="5422895" cy="1783615"/>
          </a:xfrm>
          <a:custGeom>
            <a:avLst/>
            <a:gdLst>
              <a:gd name="connsiteX0" fmla="*/ 0 w 6193517"/>
              <a:gd name="connsiteY0" fmla="*/ 0 h 1683733"/>
              <a:gd name="connsiteX1" fmla="*/ 2054992 w 6193517"/>
              <a:gd name="connsiteY1" fmla="*/ 1398354 h 1683733"/>
              <a:gd name="connsiteX2" fmla="*/ 6193517 w 6193517"/>
              <a:gd name="connsiteY2" fmla="*/ 1683733 h 16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517" h="1683733">
                <a:moveTo>
                  <a:pt x="0" y="0"/>
                </a:moveTo>
                <a:cubicBezTo>
                  <a:pt x="511369" y="558866"/>
                  <a:pt x="1022739" y="1117732"/>
                  <a:pt x="2054992" y="1398354"/>
                </a:cubicBezTo>
                <a:cubicBezTo>
                  <a:pt x="3087245" y="1678976"/>
                  <a:pt x="6193517" y="1683733"/>
                  <a:pt x="6193517" y="1683733"/>
                </a:cubicBezTo>
              </a:path>
            </a:pathLst>
          </a:cu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9" y="5694129"/>
            <a:ext cx="92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Enfance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650831" y="5694129"/>
            <a:ext cx="13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Adolescence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476807" y="5694129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Adulte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7274260" y="5661863"/>
            <a:ext cx="18421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Sujet âgé ?</a:t>
            </a:r>
            <a:endParaRPr lang="fr-FR" sz="3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7592052" y="2655102"/>
            <a:ext cx="97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?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813435" y="4152255"/>
            <a:ext cx="4505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50% de persistance du trouble </a:t>
            </a:r>
          </a:p>
          <a:p>
            <a:r>
              <a:rPr lang="fr-FR" sz="2800" dirty="0" smtClean="0"/>
              <a:t>À l’âge adulte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87901" y="1877580"/>
            <a:ext cx="470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Prévalence enfants : 3,5 - 5,6% (</a:t>
            </a:r>
            <a:r>
              <a:rPr lang="fr-FR" dirty="0" err="1" smtClean="0"/>
              <a:t>Lecendreux</a:t>
            </a:r>
            <a:r>
              <a:rPr lang="fr-FR" dirty="0" smtClean="0"/>
              <a:t> 2011) </a:t>
            </a:r>
          </a:p>
          <a:p>
            <a:r>
              <a:rPr lang="fr-FR" dirty="0" smtClean="0"/>
              <a:t>Prévalence adultes : 2,99% (</a:t>
            </a:r>
            <a:r>
              <a:rPr lang="fr-FR" dirty="0" err="1" smtClean="0"/>
              <a:t>Caci</a:t>
            </a:r>
            <a:r>
              <a:rPr lang="fr-FR" dirty="0" smtClean="0"/>
              <a:t> 2014)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66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2999" y="503238"/>
            <a:ext cx="7313613" cy="868362"/>
          </a:xfrm>
        </p:spPr>
        <p:txBody>
          <a:bodyPr/>
          <a:lstStyle/>
          <a:p>
            <a:r>
              <a:rPr lang="fr-FR" dirty="0" smtClean="0"/>
              <a:t>L’histoire naturelle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dirty="0" smtClean="0"/>
              <a:t>TDA/H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528019" y="1726539"/>
            <a:ext cx="0" cy="3824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28019" y="5546052"/>
            <a:ext cx="5422895" cy="45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077259" y="5550610"/>
            <a:ext cx="642185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030647" y="5546052"/>
            <a:ext cx="818013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528019" y="2111800"/>
            <a:ext cx="5422895" cy="1683733"/>
          </a:xfrm>
          <a:custGeom>
            <a:avLst/>
            <a:gdLst>
              <a:gd name="connsiteX0" fmla="*/ 0 w 6193517"/>
              <a:gd name="connsiteY0" fmla="*/ 0 h 1683733"/>
              <a:gd name="connsiteX1" fmla="*/ 2054992 w 6193517"/>
              <a:gd name="connsiteY1" fmla="*/ 1398354 h 1683733"/>
              <a:gd name="connsiteX2" fmla="*/ 6193517 w 6193517"/>
              <a:gd name="connsiteY2" fmla="*/ 1683733 h 16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517" h="1683733">
                <a:moveTo>
                  <a:pt x="0" y="0"/>
                </a:moveTo>
                <a:cubicBezTo>
                  <a:pt x="511369" y="558866"/>
                  <a:pt x="1022739" y="1117732"/>
                  <a:pt x="2054992" y="1398354"/>
                </a:cubicBezTo>
                <a:cubicBezTo>
                  <a:pt x="3087245" y="1678976"/>
                  <a:pt x="6193517" y="1683733"/>
                  <a:pt x="6193517" y="1683733"/>
                </a:cubicBezTo>
              </a:path>
            </a:pathLst>
          </a:cu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Forme libre 25"/>
          <p:cNvSpPr/>
          <p:nvPr/>
        </p:nvSpPr>
        <p:spPr>
          <a:xfrm>
            <a:off x="528019" y="2596945"/>
            <a:ext cx="5422895" cy="2168875"/>
          </a:xfrm>
          <a:custGeom>
            <a:avLst/>
            <a:gdLst>
              <a:gd name="connsiteX0" fmla="*/ 0 w 6193517"/>
              <a:gd name="connsiteY0" fmla="*/ 0 h 1683733"/>
              <a:gd name="connsiteX1" fmla="*/ 2054992 w 6193517"/>
              <a:gd name="connsiteY1" fmla="*/ 1398354 h 1683733"/>
              <a:gd name="connsiteX2" fmla="*/ 6193517 w 6193517"/>
              <a:gd name="connsiteY2" fmla="*/ 1683733 h 1683733"/>
              <a:gd name="connsiteX0" fmla="*/ 0 w 12415708"/>
              <a:gd name="connsiteY0" fmla="*/ 0 h 1648326"/>
              <a:gd name="connsiteX1" fmla="*/ 2054992 w 12415708"/>
              <a:gd name="connsiteY1" fmla="*/ 1398354 h 1648326"/>
              <a:gd name="connsiteX2" fmla="*/ 12415708 w 12415708"/>
              <a:gd name="connsiteY2" fmla="*/ 1647717 h 1648326"/>
              <a:gd name="connsiteX0" fmla="*/ 0 w 12415708"/>
              <a:gd name="connsiteY0" fmla="*/ 0 h 1648326"/>
              <a:gd name="connsiteX1" fmla="*/ 4407442 w 12415708"/>
              <a:gd name="connsiteY1" fmla="*/ 1398354 h 1648326"/>
              <a:gd name="connsiteX2" fmla="*/ 12415708 w 12415708"/>
              <a:gd name="connsiteY2" fmla="*/ 1647717 h 16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5708" h="1648326">
                <a:moveTo>
                  <a:pt x="0" y="0"/>
                </a:moveTo>
                <a:cubicBezTo>
                  <a:pt x="511369" y="558866"/>
                  <a:pt x="2338157" y="1123735"/>
                  <a:pt x="4407442" y="1398354"/>
                </a:cubicBezTo>
                <a:cubicBezTo>
                  <a:pt x="6476727" y="1672973"/>
                  <a:pt x="12415708" y="1647717"/>
                  <a:pt x="12415708" y="1647717"/>
                </a:cubicBezTo>
              </a:path>
            </a:pathLst>
          </a:custGeom>
          <a:ln w="57150" cmpd="sng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sp>
        <p:nvSpPr>
          <p:cNvPr id="27" name="Forme libre 26"/>
          <p:cNvSpPr/>
          <p:nvPr/>
        </p:nvSpPr>
        <p:spPr>
          <a:xfrm>
            <a:off x="528019" y="2582677"/>
            <a:ext cx="5422895" cy="1598118"/>
          </a:xfrm>
          <a:custGeom>
            <a:avLst/>
            <a:gdLst>
              <a:gd name="connsiteX0" fmla="*/ 0 w 6193517"/>
              <a:gd name="connsiteY0" fmla="*/ 0 h 1683733"/>
              <a:gd name="connsiteX1" fmla="*/ 2054992 w 6193517"/>
              <a:gd name="connsiteY1" fmla="*/ 1398354 h 1683733"/>
              <a:gd name="connsiteX2" fmla="*/ 6193517 w 6193517"/>
              <a:gd name="connsiteY2" fmla="*/ 1683733 h 1683733"/>
              <a:gd name="connsiteX0" fmla="*/ 0 w 6193517"/>
              <a:gd name="connsiteY0" fmla="*/ 0 h 1683733"/>
              <a:gd name="connsiteX1" fmla="*/ 2364667 w 6193517"/>
              <a:gd name="connsiteY1" fmla="*/ 868508 h 1683733"/>
              <a:gd name="connsiteX2" fmla="*/ 6193517 w 6193517"/>
              <a:gd name="connsiteY2" fmla="*/ 1683733 h 1683733"/>
              <a:gd name="connsiteX0" fmla="*/ 0 w 6193517"/>
              <a:gd name="connsiteY0" fmla="*/ 0 h 1683733"/>
              <a:gd name="connsiteX1" fmla="*/ 2364667 w 6193517"/>
              <a:gd name="connsiteY1" fmla="*/ 868508 h 1683733"/>
              <a:gd name="connsiteX2" fmla="*/ 3960590 w 6193517"/>
              <a:gd name="connsiteY2" fmla="*/ 1554215 h 1683733"/>
              <a:gd name="connsiteX3" fmla="*/ 6193517 w 6193517"/>
              <a:gd name="connsiteY3" fmla="*/ 1683733 h 1683733"/>
              <a:gd name="connsiteX0" fmla="*/ 0 w 6193517"/>
              <a:gd name="connsiteY0" fmla="*/ 0 h 1683733"/>
              <a:gd name="connsiteX1" fmla="*/ 2364667 w 6193517"/>
              <a:gd name="connsiteY1" fmla="*/ 868508 h 1683733"/>
              <a:gd name="connsiteX2" fmla="*/ 3960590 w 6193517"/>
              <a:gd name="connsiteY2" fmla="*/ 1554215 h 1683733"/>
              <a:gd name="connsiteX3" fmla="*/ 6193517 w 6193517"/>
              <a:gd name="connsiteY3" fmla="*/ 1683733 h 1683733"/>
              <a:gd name="connsiteX0" fmla="*/ 0 w 6193517"/>
              <a:gd name="connsiteY0" fmla="*/ 0 h 1683733"/>
              <a:gd name="connsiteX1" fmla="*/ 2592850 w 6193517"/>
              <a:gd name="connsiteY1" fmla="*/ 856733 h 1683733"/>
              <a:gd name="connsiteX2" fmla="*/ 3960590 w 6193517"/>
              <a:gd name="connsiteY2" fmla="*/ 1554215 h 1683733"/>
              <a:gd name="connsiteX3" fmla="*/ 6193517 w 6193517"/>
              <a:gd name="connsiteY3" fmla="*/ 1683733 h 1683733"/>
              <a:gd name="connsiteX0" fmla="*/ 0 w 6193517"/>
              <a:gd name="connsiteY0" fmla="*/ 0 h 1683733"/>
              <a:gd name="connsiteX1" fmla="*/ 2592850 w 6193517"/>
              <a:gd name="connsiteY1" fmla="*/ 856733 h 1683733"/>
              <a:gd name="connsiteX2" fmla="*/ 3960590 w 6193517"/>
              <a:gd name="connsiteY2" fmla="*/ 1554215 h 1683733"/>
              <a:gd name="connsiteX3" fmla="*/ 6193517 w 6193517"/>
              <a:gd name="connsiteY3" fmla="*/ 1683733 h 16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3517" h="1683733">
                <a:moveTo>
                  <a:pt x="0" y="0"/>
                </a:moveTo>
                <a:cubicBezTo>
                  <a:pt x="788447" y="1677429"/>
                  <a:pt x="1932752" y="597697"/>
                  <a:pt x="2592850" y="856733"/>
                </a:cubicBezTo>
                <a:cubicBezTo>
                  <a:pt x="3252948" y="1115769"/>
                  <a:pt x="3322448" y="1418344"/>
                  <a:pt x="3960590" y="1554215"/>
                </a:cubicBezTo>
                <a:cubicBezTo>
                  <a:pt x="4598732" y="1690086"/>
                  <a:pt x="4794542" y="1646447"/>
                  <a:pt x="6193517" y="1683733"/>
                </a:cubicBezTo>
              </a:path>
            </a:pathLst>
          </a:cu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019" y="5694129"/>
            <a:ext cx="92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Enfance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650831" y="5694129"/>
            <a:ext cx="13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Adolescence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476807" y="5694129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Adulte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7274260" y="5661863"/>
            <a:ext cx="18421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Sujet âgé ?</a:t>
            </a:r>
            <a:endParaRPr lang="fr-FR" sz="3200" dirty="0"/>
          </a:p>
        </p:txBody>
      </p:sp>
      <p:sp>
        <p:nvSpPr>
          <p:cNvPr id="35" name="Forme libre 34"/>
          <p:cNvSpPr/>
          <p:nvPr/>
        </p:nvSpPr>
        <p:spPr>
          <a:xfrm flipH="1">
            <a:off x="6202941" y="3082087"/>
            <a:ext cx="1902860" cy="713446"/>
          </a:xfrm>
          <a:custGeom>
            <a:avLst/>
            <a:gdLst>
              <a:gd name="connsiteX0" fmla="*/ 0 w 6193517"/>
              <a:gd name="connsiteY0" fmla="*/ 0 h 1683733"/>
              <a:gd name="connsiteX1" fmla="*/ 2054992 w 6193517"/>
              <a:gd name="connsiteY1" fmla="*/ 1398354 h 1683733"/>
              <a:gd name="connsiteX2" fmla="*/ 6193517 w 6193517"/>
              <a:gd name="connsiteY2" fmla="*/ 1683733 h 1683733"/>
              <a:gd name="connsiteX0" fmla="*/ 0 w 6193517"/>
              <a:gd name="connsiteY0" fmla="*/ 0 h 1683733"/>
              <a:gd name="connsiteX1" fmla="*/ 3139594 w 6193517"/>
              <a:gd name="connsiteY1" fmla="*/ 1229982 h 1683733"/>
              <a:gd name="connsiteX2" fmla="*/ 6193517 w 6193517"/>
              <a:gd name="connsiteY2" fmla="*/ 1683733 h 1683733"/>
              <a:gd name="connsiteX0" fmla="*/ 0 w 6287831"/>
              <a:gd name="connsiteY0" fmla="*/ 0 h 2104666"/>
              <a:gd name="connsiteX1" fmla="*/ 3233908 w 6287831"/>
              <a:gd name="connsiteY1" fmla="*/ 1650915 h 2104666"/>
              <a:gd name="connsiteX2" fmla="*/ 6287831 w 6287831"/>
              <a:gd name="connsiteY2" fmla="*/ 2104666 h 2104666"/>
              <a:gd name="connsiteX0" fmla="*/ 0 w 6292497"/>
              <a:gd name="connsiteY0" fmla="*/ 0 h 2330943"/>
              <a:gd name="connsiteX1" fmla="*/ 3233908 w 6292497"/>
              <a:gd name="connsiteY1" fmla="*/ 1650915 h 2330943"/>
              <a:gd name="connsiteX2" fmla="*/ 6287831 w 6292497"/>
              <a:gd name="connsiteY2" fmla="*/ 2104666 h 2330943"/>
              <a:gd name="connsiteX0" fmla="*/ 0 w 6287831"/>
              <a:gd name="connsiteY0" fmla="*/ 0 h 2104666"/>
              <a:gd name="connsiteX1" fmla="*/ 3233908 w 6287831"/>
              <a:gd name="connsiteY1" fmla="*/ 1650915 h 2104666"/>
              <a:gd name="connsiteX2" fmla="*/ 6287831 w 6287831"/>
              <a:gd name="connsiteY2" fmla="*/ 2104666 h 210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7831" h="2104666">
                <a:moveTo>
                  <a:pt x="0" y="0"/>
                </a:moveTo>
                <a:cubicBezTo>
                  <a:pt x="511369" y="558866"/>
                  <a:pt x="2233094" y="1300136"/>
                  <a:pt x="3233908" y="1650915"/>
                </a:cubicBezTo>
                <a:cubicBezTo>
                  <a:pt x="4234722" y="2001694"/>
                  <a:pt x="6287831" y="2104666"/>
                  <a:pt x="6287831" y="2104666"/>
                </a:cubicBezTo>
              </a:path>
            </a:pathLst>
          </a:cu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Forme libre 35"/>
          <p:cNvSpPr/>
          <p:nvPr/>
        </p:nvSpPr>
        <p:spPr>
          <a:xfrm flipH="1" flipV="1">
            <a:off x="6184566" y="4180795"/>
            <a:ext cx="1902860" cy="713446"/>
          </a:xfrm>
          <a:custGeom>
            <a:avLst/>
            <a:gdLst>
              <a:gd name="connsiteX0" fmla="*/ 0 w 6193517"/>
              <a:gd name="connsiteY0" fmla="*/ 0 h 1683733"/>
              <a:gd name="connsiteX1" fmla="*/ 2054992 w 6193517"/>
              <a:gd name="connsiteY1" fmla="*/ 1398354 h 1683733"/>
              <a:gd name="connsiteX2" fmla="*/ 6193517 w 6193517"/>
              <a:gd name="connsiteY2" fmla="*/ 1683733 h 1683733"/>
              <a:gd name="connsiteX0" fmla="*/ 0 w 6193517"/>
              <a:gd name="connsiteY0" fmla="*/ 0 h 1683733"/>
              <a:gd name="connsiteX1" fmla="*/ 3139594 w 6193517"/>
              <a:gd name="connsiteY1" fmla="*/ 1229982 h 1683733"/>
              <a:gd name="connsiteX2" fmla="*/ 6193517 w 6193517"/>
              <a:gd name="connsiteY2" fmla="*/ 1683733 h 1683733"/>
              <a:gd name="connsiteX0" fmla="*/ 0 w 6287831"/>
              <a:gd name="connsiteY0" fmla="*/ 0 h 2104666"/>
              <a:gd name="connsiteX1" fmla="*/ 3233908 w 6287831"/>
              <a:gd name="connsiteY1" fmla="*/ 1650915 h 2104666"/>
              <a:gd name="connsiteX2" fmla="*/ 6287831 w 6287831"/>
              <a:gd name="connsiteY2" fmla="*/ 2104666 h 2104666"/>
              <a:gd name="connsiteX0" fmla="*/ 0 w 6292497"/>
              <a:gd name="connsiteY0" fmla="*/ 0 h 2330943"/>
              <a:gd name="connsiteX1" fmla="*/ 3233908 w 6292497"/>
              <a:gd name="connsiteY1" fmla="*/ 1650915 h 2330943"/>
              <a:gd name="connsiteX2" fmla="*/ 6287831 w 6292497"/>
              <a:gd name="connsiteY2" fmla="*/ 2104666 h 2330943"/>
              <a:gd name="connsiteX0" fmla="*/ 0 w 6287831"/>
              <a:gd name="connsiteY0" fmla="*/ 0 h 2104666"/>
              <a:gd name="connsiteX1" fmla="*/ 3233908 w 6287831"/>
              <a:gd name="connsiteY1" fmla="*/ 1650915 h 2104666"/>
              <a:gd name="connsiteX2" fmla="*/ 6287831 w 6287831"/>
              <a:gd name="connsiteY2" fmla="*/ 2104666 h 210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7831" h="2104666">
                <a:moveTo>
                  <a:pt x="0" y="0"/>
                </a:moveTo>
                <a:cubicBezTo>
                  <a:pt x="511369" y="558866"/>
                  <a:pt x="2233094" y="1300136"/>
                  <a:pt x="3233908" y="1650915"/>
                </a:cubicBezTo>
                <a:cubicBezTo>
                  <a:pt x="4234722" y="2001694"/>
                  <a:pt x="6287831" y="2104666"/>
                  <a:pt x="6287831" y="2104666"/>
                </a:cubicBezTo>
              </a:path>
            </a:pathLst>
          </a:cu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Forme libre 36"/>
          <p:cNvSpPr/>
          <p:nvPr/>
        </p:nvSpPr>
        <p:spPr>
          <a:xfrm flipH="1" flipV="1">
            <a:off x="6245486" y="4765820"/>
            <a:ext cx="1902860" cy="713446"/>
          </a:xfrm>
          <a:custGeom>
            <a:avLst/>
            <a:gdLst>
              <a:gd name="connsiteX0" fmla="*/ 0 w 6193517"/>
              <a:gd name="connsiteY0" fmla="*/ 0 h 1683733"/>
              <a:gd name="connsiteX1" fmla="*/ 2054992 w 6193517"/>
              <a:gd name="connsiteY1" fmla="*/ 1398354 h 1683733"/>
              <a:gd name="connsiteX2" fmla="*/ 6193517 w 6193517"/>
              <a:gd name="connsiteY2" fmla="*/ 1683733 h 1683733"/>
              <a:gd name="connsiteX0" fmla="*/ 0 w 6193517"/>
              <a:gd name="connsiteY0" fmla="*/ 0 h 1683733"/>
              <a:gd name="connsiteX1" fmla="*/ 3139594 w 6193517"/>
              <a:gd name="connsiteY1" fmla="*/ 1229982 h 1683733"/>
              <a:gd name="connsiteX2" fmla="*/ 6193517 w 6193517"/>
              <a:gd name="connsiteY2" fmla="*/ 1683733 h 1683733"/>
              <a:gd name="connsiteX0" fmla="*/ 0 w 6287831"/>
              <a:gd name="connsiteY0" fmla="*/ 0 h 2104666"/>
              <a:gd name="connsiteX1" fmla="*/ 3233908 w 6287831"/>
              <a:gd name="connsiteY1" fmla="*/ 1650915 h 2104666"/>
              <a:gd name="connsiteX2" fmla="*/ 6287831 w 6287831"/>
              <a:gd name="connsiteY2" fmla="*/ 2104666 h 2104666"/>
              <a:gd name="connsiteX0" fmla="*/ 0 w 6292497"/>
              <a:gd name="connsiteY0" fmla="*/ 0 h 2330943"/>
              <a:gd name="connsiteX1" fmla="*/ 3233908 w 6292497"/>
              <a:gd name="connsiteY1" fmla="*/ 1650915 h 2330943"/>
              <a:gd name="connsiteX2" fmla="*/ 6287831 w 6292497"/>
              <a:gd name="connsiteY2" fmla="*/ 2104666 h 2330943"/>
              <a:gd name="connsiteX0" fmla="*/ 0 w 6287831"/>
              <a:gd name="connsiteY0" fmla="*/ 0 h 2104666"/>
              <a:gd name="connsiteX1" fmla="*/ 3233908 w 6287831"/>
              <a:gd name="connsiteY1" fmla="*/ 1650915 h 2104666"/>
              <a:gd name="connsiteX2" fmla="*/ 6287831 w 6287831"/>
              <a:gd name="connsiteY2" fmla="*/ 2104666 h 210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7831" h="2104666">
                <a:moveTo>
                  <a:pt x="0" y="0"/>
                </a:moveTo>
                <a:cubicBezTo>
                  <a:pt x="511369" y="558866"/>
                  <a:pt x="2233094" y="1300136"/>
                  <a:pt x="3233908" y="1650915"/>
                </a:cubicBezTo>
                <a:cubicBezTo>
                  <a:pt x="4234722" y="2001694"/>
                  <a:pt x="6287831" y="2104666"/>
                  <a:pt x="6287831" y="2104666"/>
                </a:cubicBezTo>
              </a:path>
            </a:pathLst>
          </a:custGeom>
          <a:ln w="57150" cmpd="sng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8228013" y="2611754"/>
            <a:ext cx="97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?</a:t>
            </a:r>
            <a:endParaRPr lang="fr-FR" sz="4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405453" y="1854960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Trouble de l’attention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405453" y="2351844"/>
            <a:ext cx="186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Hyperactivité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476807" y="2856817"/>
            <a:ext cx="159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4"/>
                </a:solidFill>
              </a:rPr>
              <a:t>Impulsivité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173587" y="4381099"/>
            <a:ext cx="97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?</a:t>
            </a:r>
            <a:endParaRPr lang="fr-FR" sz="4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8173587" y="4892422"/>
            <a:ext cx="97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?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56402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6" grpId="0" animBg="1"/>
      <p:bldP spid="37" grpId="0" animBg="1"/>
      <p:bldP spid="38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557306"/>
            <a:ext cx="7313613" cy="868362"/>
          </a:xfrm>
        </p:spPr>
        <p:txBody>
          <a:bodyPr/>
          <a:lstStyle/>
          <a:p>
            <a:r>
              <a:rPr lang="fr-FR" sz="6000" b="1" dirty="0" smtClean="0"/>
              <a:t>Ça existe encore après 60 ans?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47536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u contenu 2"/>
          <p:cNvSpPr>
            <a:spLocks noGrp="1"/>
          </p:cNvSpPr>
          <p:nvPr>
            <p:ph idx="1"/>
          </p:nvPr>
        </p:nvSpPr>
        <p:spPr>
          <a:xfrm>
            <a:off x="456480" y="162737"/>
            <a:ext cx="8477026" cy="638669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3200" dirty="0"/>
              <a:t>Me voici enfin. Une des particularités annexes de notre problème est la </a:t>
            </a:r>
            <a:r>
              <a:rPr lang="fr-FR" sz="3200" b="1" u="sng" dirty="0"/>
              <a:t>procrastination</a:t>
            </a:r>
            <a:r>
              <a:rPr lang="fr-FR" sz="3200" dirty="0"/>
              <a:t>. Je n'échappe pas à la règle</a:t>
            </a:r>
          </a:p>
          <a:p>
            <a:pPr marL="0" indent="0" algn="just">
              <a:buNone/>
            </a:pPr>
            <a:r>
              <a:rPr lang="fr-FR" sz="3200" dirty="0"/>
              <a:t>Est-il bien nécessaire de vous présenter ce que j’appellerai, moi</a:t>
            </a:r>
            <a:r>
              <a:rPr lang="fr-FR" sz="3200" b="1" dirty="0"/>
              <a:t>, </a:t>
            </a:r>
            <a:r>
              <a:rPr lang="fr-FR" sz="3200" b="1" u="sng" dirty="0"/>
              <a:t>la maladie de l’esprit sans repos</a:t>
            </a:r>
            <a:r>
              <a:rPr lang="fr-FR" sz="3200" b="1" dirty="0"/>
              <a:t>.</a:t>
            </a:r>
          </a:p>
          <a:p>
            <a:pPr marL="0" indent="0" algn="just">
              <a:buNone/>
            </a:pPr>
            <a:r>
              <a:rPr lang="fr-FR" sz="3200" dirty="0"/>
              <a:t>Un </a:t>
            </a:r>
            <a:r>
              <a:rPr lang="fr-FR" sz="3200" b="1" u="sng" dirty="0">
                <a:solidFill>
                  <a:srgbClr val="000000"/>
                </a:solidFill>
              </a:rPr>
              <a:t>mal être</a:t>
            </a:r>
            <a:r>
              <a:rPr lang="fr-FR" sz="3200" dirty="0"/>
              <a:t>, </a:t>
            </a:r>
            <a:r>
              <a:rPr lang="fr-FR" sz="3200" b="1" u="sng" dirty="0">
                <a:solidFill>
                  <a:srgbClr val="000000"/>
                </a:solidFill>
              </a:rPr>
              <a:t>depuis l’enfance</a:t>
            </a:r>
            <a:r>
              <a:rPr lang="fr-FR" sz="3200" dirty="0"/>
              <a:t>. Une vie faite de gâchis, d</a:t>
            </a:r>
            <a:r>
              <a:rPr lang="fr-FR" sz="3200" b="1" u="sng" dirty="0">
                <a:solidFill>
                  <a:srgbClr val="000000"/>
                </a:solidFill>
              </a:rPr>
              <a:t>'insuccès</a:t>
            </a:r>
            <a:r>
              <a:rPr lang="fr-FR" sz="3200" dirty="0"/>
              <a:t>, d’études abandonnées, puis </a:t>
            </a:r>
            <a:r>
              <a:rPr lang="fr-FR" sz="3200" dirty="0" err="1"/>
              <a:t>re-tentées</a:t>
            </a:r>
            <a:r>
              <a:rPr lang="fr-FR" sz="3200" dirty="0"/>
              <a:t>. Une multitude d’emplois, une succession d’unions, avec les enfants abandonnés par un père épris de changement</a:t>
            </a:r>
          </a:p>
          <a:p>
            <a:pPr marL="0" indent="0" algn="just">
              <a:buNone/>
            </a:pPr>
            <a:r>
              <a:rPr lang="fr-FR" sz="3200" b="1" u="sng" dirty="0">
                <a:solidFill>
                  <a:srgbClr val="000000"/>
                </a:solidFill>
              </a:rPr>
              <a:t>Elève dissipé</a:t>
            </a:r>
            <a:r>
              <a:rPr lang="fr-FR" sz="3200" dirty="0"/>
              <a:t>, je fus dés le début de ma scolarité mis au banc par un instituteur conventionnel et rugueux : </a:t>
            </a:r>
            <a:r>
              <a:rPr lang="fr-FR" sz="3200" b="1" u="sng" dirty="0">
                <a:solidFill>
                  <a:srgbClr val="000000"/>
                </a:solidFill>
              </a:rPr>
              <a:t>je ne rentrais pas dans le moule</a:t>
            </a:r>
            <a:r>
              <a:rPr lang="fr-FR" sz="3200" dirty="0"/>
              <a:t>. A cette époque, à l’école, les taloches tombaient volontiers.</a:t>
            </a:r>
          </a:p>
          <a:p>
            <a:pPr marL="0" indent="0" algn="just">
              <a:buNone/>
            </a:pPr>
            <a:r>
              <a:rPr lang="fr-FR" sz="3200" dirty="0"/>
              <a:t>Sensibilisés, mes parents, m’emmenèrent en consultation. Où ? je ne sais plus. Bien entendu, </a:t>
            </a:r>
            <a:r>
              <a:rPr lang="fr-FR" sz="3200" b="1" u="sng" dirty="0">
                <a:solidFill>
                  <a:srgbClr val="000000"/>
                </a:solidFill>
              </a:rPr>
              <a:t>au début de ces années cinquante, il n’était pas  encore question de TDAH</a:t>
            </a:r>
            <a:r>
              <a:rPr lang="fr-FR" sz="3200" dirty="0" smtClean="0"/>
              <a:t>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8331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u contenu 2"/>
          <p:cNvSpPr>
            <a:spLocks noGrp="1"/>
          </p:cNvSpPr>
          <p:nvPr>
            <p:ph idx="1"/>
          </p:nvPr>
        </p:nvSpPr>
        <p:spPr>
          <a:xfrm>
            <a:off x="456480" y="162737"/>
            <a:ext cx="8477026" cy="63866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700" dirty="0"/>
              <a:t>Dés neuf ans, je fus donc placé successivement dans plusieurs établissements médico-psycho-pédagogiques.</a:t>
            </a:r>
          </a:p>
          <a:p>
            <a:pPr marL="0" indent="0" algn="just">
              <a:buNone/>
            </a:pPr>
            <a:r>
              <a:rPr lang="fr-FR" sz="2700" dirty="0"/>
              <a:t>Ainsi, à l’heure où un enfant aspire à une jeunesse entourée de l’affection de ses parents, je connu l’injuste rigueur de l’internat, sans en jamais comprendre les raisons, jusqu’à treize ans.</a:t>
            </a:r>
          </a:p>
          <a:p>
            <a:pPr marL="0" indent="0" algn="just">
              <a:buNone/>
            </a:pPr>
            <a:r>
              <a:rPr lang="fr-FR" sz="2700" dirty="0"/>
              <a:t>A quatorze ans, </a:t>
            </a:r>
            <a:r>
              <a:rPr lang="fr-FR" sz="2700" b="1" u="sng" dirty="0">
                <a:solidFill>
                  <a:srgbClr val="000000"/>
                </a:solidFill>
              </a:rPr>
              <a:t>j’obtins aux forceps </a:t>
            </a:r>
            <a:r>
              <a:rPr lang="fr-FR" sz="2700" dirty="0"/>
              <a:t>le Certificat d’Etudes Primaires. Le Bac des pauvres.</a:t>
            </a:r>
          </a:p>
          <a:p>
            <a:pPr marL="0" indent="0" algn="just">
              <a:buNone/>
            </a:pPr>
            <a:r>
              <a:rPr lang="fr-FR" sz="2700" dirty="0"/>
              <a:t>Mélomane, j’ essayai par trois fois d’apprendre la musique. La mort dans l’âme, je dû à chaque fois renoncer :  l'ingestion du solfège était déjà </a:t>
            </a:r>
            <a:r>
              <a:rPr lang="fr-FR" sz="2700" b="1" u="sng" dirty="0">
                <a:solidFill>
                  <a:srgbClr val="000000"/>
                </a:solidFill>
              </a:rPr>
              <a:t>un calvaire</a:t>
            </a:r>
            <a:r>
              <a:rPr lang="fr-FR" sz="2700" dirty="0"/>
              <a:t>. Alors, d’un seul doigt, je joue sur le piano, celui sur lequel mon épouse jouait avant sa maladie Bach, Mozart ou Beethoven.  Quelle douloureuse frustration !…</a:t>
            </a:r>
          </a:p>
        </p:txBody>
      </p:sp>
    </p:spTree>
    <p:extLst>
      <p:ext uri="{BB962C8B-B14F-4D97-AF65-F5344CB8AC3E}">
        <p14:creationId xmlns:p14="http://schemas.microsoft.com/office/powerpoint/2010/main" val="236049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u contenu 2"/>
          <p:cNvSpPr>
            <a:spLocks noGrp="1"/>
          </p:cNvSpPr>
          <p:nvPr>
            <p:ph idx="1"/>
          </p:nvPr>
        </p:nvSpPr>
        <p:spPr>
          <a:xfrm>
            <a:off x="456480" y="162737"/>
            <a:ext cx="8477026" cy="6386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700" dirty="0" smtClean="0"/>
              <a:t>Mon </a:t>
            </a:r>
            <a:r>
              <a:rPr lang="fr-FR" sz="2700" dirty="0"/>
              <a:t>apprentissage professionnel fut abandonné à seize ans. Il est vrai que la profession que l’on me proposait </a:t>
            </a:r>
            <a:r>
              <a:rPr lang="fr-FR" sz="2700" b="1" u="sng" dirty="0"/>
              <a:t>n’offrait pour moi que de minces attraits</a:t>
            </a:r>
            <a:r>
              <a:rPr lang="fr-FR" sz="2700" dirty="0"/>
              <a:t>.  Je voulais être électricien :  je fus soudeur à la SNCF.</a:t>
            </a:r>
          </a:p>
          <a:p>
            <a:pPr marL="0" indent="0">
              <a:buNone/>
            </a:pPr>
            <a:r>
              <a:rPr lang="fr-FR" sz="2700" dirty="0"/>
              <a:t>Le service militaire terminé, je fus successivement laveur de carreaux, chauffeur-livreur, dépanneur de machines à café ; de matériel hôtelier, puis enfin, mais bien plus tard – consécration - frigoriste.  Je touchai enfin au Graal : l’électricité.</a:t>
            </a:r>
          </a:p>
          <a:p>
            <a:pPr marL="0" indent="0">
              <a:buNone/>
            </a:pPr>
            <a:r>
              <a:rPr lang="fr-FR" sz="2700" dirty="0"/>
              <a:t>A cinquante deux ans, victime du chômage et mettant à profit cette inaction forcée, je  préparai et tentai l’équivalent du bac, le DAEU, à l’université, pour reprendre une scolarité trop tôt abandonnée, et la clore avec panache.</a:t>
            </a:r>
          </a:p>
          <a:p>
            <a:pPr marL="0" indent="0">
              <a:buNone/>
            </a:pPr>
            <a:r>
              <a:rPr lang="fr-FR" sz="2700" dirty="0"/>
              <a:t>Bien entendu, on peut imaginer la </a:t>
            </a:r>
            <a:r>
              <a:rPr lang="fr-FR" sz="2700" b="1" u="sng" dirty="0"/>
              <a:t>difficulté </a:t>
            </a:r>
            <a:r>
              <a:rPr lang="fr-FR" sz="2700" dirty="0"/>
              <a:t>pour moi de la </a:t>
            </a:r>
            <a:r>
              <a:rPr lang="fr-FR" sz="2700" b="1" u="sng" dirty="0"/>
              <a:t>prise de notes</a:t>
            </a:r>
            <a:r>
              <a:rPr lang="fr-FR" sz="2700" dirty="0"/>
              <a:t>, moi qui sortais des études primaires. L’échec fut inévitable.  </a:t>
            </a:r>
            <a:endParaRPr lang="fr-FR" sz="2700" dirty="0" smtClean="0"/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6049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u contenu 2"/>
          <p:cNvSpPr>
            <a:spLocks noGrp="1"/>
          </p:cNvSpPr>
          <p:nvPr>
            <p:ph idx="1"/>
          </p:nvPr>
        </p:nvSpPr>
        <p:spPr>
          <a:xfrm>
            <a:off x="456480" y="162737"/>
            <a:ext cx="8477026" cy="63866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700" dirty="0" smtClean="0"/>
              <a:t>L'examen </a:t>
            </a:r>
            <a:r>
              <a:rPr lang="fr-FR" sz="2700" dirty="0" err="1"/>
              <a:t>re</a:t>
            </a:r>
            <a:r>
              <a:rPr lang="fr-FR" sz="2700" dirty="0"/>
              <a:t>-préparé avec le CNED, je fit finalement fait un refus d'obstacle, considérant le succès acquis par défaut…</a:t>
            </a:r>
          </a:p>
          <a:p>
            <a:pPr marL="0" indent="0">
              <a:buNone/>
            </a:pPr>
            <a:r>
              <a:rPr lang="fr-FR" sz="2700" dirty="0"/>
              <a:t>Je terminai ma carrière au Greta en apothéose, comme technicien de maintenance. Je pouvais enfin me </a:t>
            </a:r>
            <a:r>
              <a:rPr lang="fr-FR" sz="2700" b="1" u="sng" dirty="0"/>
              <a:t>disperser</a:t>
            </a:r>
            <a:r>
              <a:rPr lang="fr-FR" sz="2700" dirty="0"/>
              <a:t> – on m’y encourageait : électricité ici, plomberie là, informatique ailleurs. A soixante deux ans, </a:t>
            </a:r>
            <a:r>
              <a:rPr lang="fr-FR" sz="2700" b="1" u="sng" dirty="0"/>
              <a:t>il fallut me pousser vers  la retraite</a:t>
            </a:r>
            <a:r>
              <a:rPr lang="fr-FR" sz="2700" dirty="0"/>
              <a:t>…</a:t>
            </a:r>
          </a:p>
          <a:p>
            <a:pPr marL="0" indent="0">
              <a:buNone/>
            </a:pPr>
            <a:r>
              <a:rPr lang="fr-FR" sz="2700" dirty="0"/>
              <a:t>On peut imaginer </a:t>
            </a:r>
            <a:r>
              <a:rPr lang="fr-FR" sz="2700" dirty="0" smtClean="0"/>
              <a:t>ma vie avec </a:t>
            </a:r>
            <a:r>
              <a:rPr lang="fr-FR" sz="2700" dirty="0"/>
              <a:t>une épouse atteinte de Dégénérescence </a:t>
            </a:r>
            <a:r>
              <a:rPr lang="fr-FR" sz="2700" dirty="0" err="1"/>
              <a:t>Fronto</a:t>
            </a:r>
            <a:r>
              <a:rPr lang="fr-FR" sz="2700" dirty="0"/>
              <a:t>-temporale, donc aboulique. </a:t>
            </a:r>
            <a:r>
              <a:rPr lang="fr-FR" sz="2700" b="1" u="sng" dirty="0"/>
              <a:t>Le mariage de la carpe et du lapin</a:t>
            </a:r>
            <a:r>
              <a:rPr lang="fr-FR" sz="2700" dirty="0"/>
              <a:t>.</a:t>
            </a:r>
          </a:p>
          <a:p>
            <a:pPr marL="0" indent="0">
              <a:buNone/>
            </a:pPr>
            <a:r>
              <a:rPr lang="fr-FR" sz="2700" dirty="0"/>
              <a:t>Elle, ne souhaite qu’une chose : c’est que je reste sagement à ses cotés, sur le divan, devant la télé, pour lui allumer et rallumer ses cigares ; son univers, avec son lit.</a:t>
            </a:r>
          </a:p>
          <a:p>
            <a:pPr marL="0" indent="0">
              <a:buNone/>
            </a:pPr>
            <a:r>
              <a:rPr lang="fr-FR" sz="2700" dirty="0"/>
              <a:t>Moi, </a:t>
            </a:r>
            <a:r>
              <a:rPr lang="fr-FR" sz="2700" b="1" u="sng" dirty="0"/>
              <a:t>sans cesse l’esprit en ébullition </a:t>
            </a:r>
            <a:r>
              <a:rPr lang="fr-FR" sz="2700" dirty="0"/>
              <a:t>et pris en permanence </a:t>
            </a:r>
            <a:r>
              <a:rPr lang="fr-FR" sz="2700" b="1" u="sng" dirty="0"/>
              <a:t>d’impulsions subites</a:t>
            </a:r>
            <a:r>
              <a:rPr lang="fr-FR" sz="2700" dirty="0"/>
              <a:t>, </a:t>
            </a:r>
            <a:r>
              <a:rPr lang="fr-FR" sz="2700" b="1" u="sng" dirty="0"/>
              <a:t>je me lève</a:t>
            </a:r>
            <a:r>
              <a:rPr lang="fr-FR" sz="2700" dirty="0"/>
              <a:t>, vais ici ou là, </a:t>
            </a:r>
            <a:r>
              <a:rPr lang="fr-FR" sz="2700" b="1" u="sng" dirty="0"/>
              <a:t>sans jamais terminer ce que j’ai commencé</a:t>
            </a:r>
            <a:r>
              <a:rPr lang="fr-FR" sz="2700" dirty="0"/>
              <a:t>. J’entame ainsi une série de tâches aussitôt abandonnées au profit d’une autre.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6001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u contenu 2"/>
          <p:cNvSpPr>
            <a:spLocks noGrp="1"/>
          </p:cNvSpPr>
          <p:nvPr>
            <p:ph idx="1"/>
          </p:nvPr>
        </p:nvSpPr>
        <p:spPr>
          <a:xfrm>
            <a:off x="456480" y="162737"/>
            <a:ext cx="8477026" cy="6386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700" b="1" u="sng" dirty="0" smtClean="0"/>
              <a:t>Je </a:t>
            </a:r>
            <a:r>
              <a:rPr lang="fr-FR" sz="2700" b="1" u="sng" dirty="0"/>
              <a:t>me disperse</a:t>
            </a:r>
            <a:r>
              <a:rPr lang="fr-FR" sz="2700" dirty="0"/>
              <a:t>. Je m'éparpille. Quand je vais chercher une chose, en chemin </a:t>
            </a:r>
            <a:r>
              <a:rPr lang="fr-FR" sz="2700" b="1" u="sng" dirty="0"/>
              <a:t>j’ai oublié</a:t>
            </a:r>
            <a:r>
              <a:rPr lang="fr-FR" sz="2700" dirty="0"/>
              <a:t> quoi…</a:t>
            </a:r>
          </a:p>
          <a:p>
            <a:pPr marL="0" indent="0">
              <a:buNone/>
            </a:pPr>
            <a:r>
              <a:rPr lang="fr-FR" sz="2700" dirty="0"/>
              <a:t>Je suis le champion toutes catégories de la </a:t>
            </a:r>
            <a:r>
              <a:rPr lang="fr-FR" sz="2700" b="1" u="sng" dirty="0"/>
              <a:t>perte de papiers</a:t>
            </a:r>
            <a:r>
              <a:rPr lang="fr-FR" sz="2700" dirty="0"/>
              <a:t>.  Quelque fractions de seconde à peine suffisent pour ne plus savoir où j’ai mis cette foutue lettre que j’avais en mains l’instant d’avant.</a:t>
            </a:r>
          </a:p>
          <a:p>
            <a:pPr marL="0" indent="0">
              <a:buNone/>
            </a:pPr>
            <a:r>
              <a:rPr lang="fr-FR" sz="2700" dirty="0"/>
              <a:t>A la fin de la journée, </a:t>
            </a:r>
            <a:r>
              <a:rPr lang="fr-FR" sz="2700" b="1" u="sng" dirty="0"/>
              <a:t>exténué</a:t>
            </a:r>
            <a:r>
              <a:rPr lang="fr-FR" sz="2700" dirty="0"/>
              <a:t>, je n’ai fait qu’une maigre partie de ce qu’au matin, je m’étais promis de faire.</a:t>
            </a:r>
          </a:p>
          <a:p>
            <a:pPr marL="0" indent="0">
              <a:buNone/>
            </a:pPr>
            <a:r>
              <a:rPr lang="fr-FR" sz="2700" dirty="0"/>
              <a:t>Alors, bien sur, </a:t>
            </a:r>
            <a:r>
              <a:rPr lang="fr-FR" sz="2700" b="1" u="sng" dirty="0"/>
              <a:t>j’ai des astuces </a:t>
            </a:r>
            <a:r>
              <a:rPr lang="fr-FR" sz="2700" dirty="0"/>
              <a:t>: des tableau blancs, ici et là, où j’annote ce que je dois faire…</a:t>
            </a:r>
          </a:p>
          <a:p>
            <a:pPr marL="0" indent="0">
              <a:buNone/>
            </a:pPr>
            <a:r>
              <a:rPr lang="fr-FR" sz="2700" dirty="0"/>
              <a:t>La sieste, obligatoire pour accompagner mon épouse malade, est l’objet de </a:t>
            </a:r>
            <a:r>
              <a:rPr lang="fr-FR" sz="2700" b="1" u="sng" dirty="0"/>
              <a:t>douces souffrances</a:t>
            </a:r>
            <a:r>
              <a:rPr lang="fr-FR" sz="2700" dirty="0"/>
              <a:t>.  Ne sachant dormir à cette heure, </a:t>
            </a:r>
            <a:r>
              <a:rPr lang="fr-FR" sz="2700" b="1" u="sng" dirty="0"/>
              <a:t>ma tête fourmille d’idées </a:t>
            </a:r>
            <a:r>
              <a:rPr lang="fr-FR" sz="2700" dirty="0"/>
              <a:t>comme des papillons de nuit dans la lumière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1337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u contenu 2"/>
          <p:cNvSpPr>
            <a:spLocks noGrp="1"/>
          </p:cNvSpPr>
          <p:nvPr>
            <p:ph idx="1"/>
          </p:nvPr>
        </p:nvSpPr>
        <p:spPr>
          <a:xfrm>
            <a:off x="456480" y="162737"/>
            <a:ext cx="8477026" cy="63866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700" dirty="0" smtClean="0"/>
              <a:t>Mais </a:t>
            </a:r>
            <a:r>
              <a:rPr lang="fr-FR" sz="2700" dirty="0"/>
              <a:t>las : quand je me lève, </a:t>
            </a:r>
            <a:r>
              <a:rPr lang="fr-FR" sz="2700" b="1" u="sng" dirty="0"/>
              <a:t>tout s’évanouit</a:t>
            </a:r>
            <a:r>
              <a:rPr lang="fr-FR" sz="2700" dirty="0"/>
              <a:t>, les papillons s'envolent, insaisissables</a:t>
            </a:r>
            <a:r>
              <a:rPr lang="fr-FR" sz="27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fr-FR" sz="2700" dirty="0"/>
          </a:p>
          <a:p>
            <a:pPr marL="0" indent="0">
              <a:spcBef>
                <a:spcPts val="0"/>
              </a:spcBef>
              <a:buNone/>
            </a:pPr>
            <a:r>
              <a:rPr lang="fr-FR" sz="2700" dirty="0"/>
              <a:t>A l’orée de la septantaine,  je remet au gout du jour un projet que je caresse depuis ma tendre jeunesse, moi, liseur invétéré et depuis toujours : écrire.  </a:t>
            </a:r>
            <a:endParaRPr lang="fr-FR" sz="2700" dirty="0" smtClean="0"/>
          </a:p>
          <a:p>
            <a:pPr marL="0" indent="0">
              <a:spcBef>
                <a:spcPts val="0"/>
              </a:spcBef>
              <a:buNone/>
            </a:pPr>
            <a:endParaRPr lang="fr-FR" sz="2700" dirty="0"/>
          </a:p>
          <a:p>
            <a:pPr marL="0" indent="0">
              <a:spcBef>
                <a:spcPts val="0"/>
              </a:spcBef>
              <a:buNone/>
            </a:pPr>
            <a:r>
              <a:rPr lang="fr-FR" sz="2700" dirty="0"/>
              <a:t>Et en serai-je </a:t>
            </a:r>
            <a:r>
              <a:rPr lang="fr-FR" sz="2700" b="1" u="sng" dirty="0"/>
              <a:t>capable ? </a:t>
            </a:r>
            <a:r>
              <a:rPr lang="fr-FR" sz="2700" dirty="0"/>
              <a:t>Je </a:t>
            </a:r>
            <a:r>
              <a:rPr lang="fr-FR" sz="2700" b="1" u="sng" dirty="0"/>
              <a:t>brûle de tenter l'aventure</a:t>
            </a:r>
            <a:r>
              <a:rPr lang="fr-FR" sz="27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2700" dirty="0"/>
          </a:p>
          <a:p>
            <a:pPr marL="0" indent="0">
              <a:spcBef>
                <a:spcPts val="0"/>
              </a:spcBef>
              <a:buNone/>
            </a:pPr>
            <a:r>
              <a:rPr lang="fr-FR" sz="2700" dirty="0"/>
              <a:t>Mais voilà, la rédaction d’un ouvrage nécessite une </a:t>
            </a:r>
            <a:r>
              <a:rPr lang="fr-FR" sz="2700" b="1" u="sng" dirty="0"/>
              <a:t>concentration</a:t>
            </a:r>
            <a:r>
              <a:rPr lang="fr-FR" sz="2700" dirty="0"/>
              <a:t> de longue haleine que je suis bien loin de posséder</a:t>
            </a:r>
            <a:r>
              <a:rPr lang="fr-FR" sz="27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2700" dirty="0"/>
          </a:p>
          <a:p>
            <a:pPr marL="0" indent="0">
              <a:spcBef>
                <a:spcPts val="0"/>
              </a:spcBef>
              <a:buNone/>
            </a:pPr>
            <a:r>
              <a:rPr lang="fr-FR" sz="2700" b="1" u="sng" dirty="0"/>
              <a:t>Vieillard bientôt, en est-il encore temps ? Pensez-vous avoir les moyens de m'aider ? </a:t>
            </a:r>
          </a:p>
        </p:txBody>
      </p:sp>
    </p:spTree>
    <p:extLst>
      <p:ext uri="{BB962C8B-B14F-4D97-AF65-F5344CB8AC3E}">
        <p14:creationId xmlns:p14="http://schemas.microsoft.com/office/powerpoint/2010/main" val="341337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76825"/>
            <a:ext cx="7313613" cy="868362"/>
          </a:xfrm>
        </p:spPr>
        <p:txBody>
          <a:bodyPr/>
          <a:lstStyle/>
          <a:p>
            <a:r>
              <a:rPr lang="fr-FR" sz="5400" b="1" dirty="0" smtClean="0"/>
              <a:t>C’est fréquent ?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16324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386352"/>
            <a:ext cx="7313613" cy="868362"/>
          </a:xfrm>
        </p:spPr>
        <p:txBody>
          <a:bodyPr/>
          <a:lstStyle/>
          <a:p>
            <a:r>
              <a:rPr lang="fr-FR" dirty="0" smtClean="0"/>
              <a:t>Déclaration de conflits d’intérêts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594601"/>
            <a:ext cx="7313613" cy="405606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Aucun</a:t>
            </a:r>
          </a:p>
        </p:txBody>
      </p:sp>
    </p:spTree>
    <p:extLst>
      <p:ext uri="{BB962C8B-B14F-4D97-AF65-F5344CB8AC3E}">
        <p14:creationId xmlns:p14="http://schemas.microsoft.com/office/powerpoint/2010/main" val="347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36" y="70579"/>
            <a:ext cx="7313613" cy="868362"/>
          </a:xfrm>
        </p:spPr>
        <p:txBody>
          <a:bodyPr/>
          <a:lstStyle/>
          <a:p>
            <a:r>
              <a:rPr lang="fr-FR" dirty="0" smtClean="0"/>
              <a:t>Quels sont les chiffres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595768"/>
            <a:ext cx="7313613" cy="27967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1600 sujets d’une cohorte en population générale</a:t>
            </a:r>
          </a:p>
          <a:p>
            <a:pPr>
              <a:spcBef>
                <a:spcPts val="0"/>
              </a:spcBef>
            </a:pPr>
            <a:r>
              <a:rPr lang="fr-FR" dirty="0"/>
              <a:t>Evaluation du TDA/H au moyen </a:t>
            </a:r>
            <a:r>
              <a:rPr lang="fr-FR" dirty="0" smtClean="0"/>
              <a:t>d’une échelle rétrospective validée</a:t>
            </a: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Prévalence estimée </a:t>
            </a:r>
            <a:r>
              <a:rPr lang="fr-FR" sz="3200" b="1" dirty="0"/>
              <a:t>3,3</a:t>
            </a:r>
            <a:r>
              <a:rPr lang="fr-FR" sz="3200" b="1" dirty="0" smtClean="0"/>
              <a:t>%</a:t>
            </a:r>
          </a:p>
          <a:p>
            <a:pPr>
              <a:spcBef>
                <a:spcPts val="0"/>
              </a:spcBef>
            </a:pPr>
            <a:r>
              <a:rPr lang="fr-FR" dirty="0" smtClean="0"/>
              <a:t>71% d’hommes, fréquence identique chez les sujets les plus âgés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 descr="Capture d’écran 2012-12-17 à 19.21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57" y="1728323"/>
            <a:ext cx="4905554" cy="16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4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571" y="56622"/>
            <a:ext cx="7313613" cy="868362"/>
          </a:xfrm>
        </p:spPr>
        <p:txBody>
          <a:bodyPr/>
          <a:lstStyle/>
          <a:p>
            <a:r>
              <a:rPr lang="fr-FR" dirty="0" smtClean="0"/>
              <a:t>Quels sont les chiffres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595768"/>
            <a:ext cx="7313613" cy="32622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dirty="0"/>
              <a:t>Screening d’un échantillon de 1494 sujets initiaux, avec des données disponibles pour 982 sujets. Entretiens structurés dans un sous-groupe de sujets randomisés</a:t>
            </a:r>
          </a:p>
          <a:p>
            <a:pPr>
              <a:spcBef>
                <a:spcPts val="600"/>
              </a:spcBef>
            </a:pPr>
            <a:r>
              <a:rPr lang="fr-FR" dirty="0"/>
              <a:t>59% de femmes, âge moyen 71 ans (60-94)</a:t>
            </a:r>
          </a:p>
          <a:p>
            <a:pPr>
              <a:spcBef>
                <a:spcPts val="600"/>
              </a:spcBef>
            </a:pPr>
            <a:r>
              <a:rPr lang="fr-FR" dirty="0"/>
              <a:t>Diagnostic de </a:t>
            </a:r>
            <a:r>
              <a:rPr lang="fr-FR" dirty="0" smtClean="0"/>
              <a:t>TDA/H </a:t>
            </a:r>
            <a:r>
              <a:rPr lang="fr-FR" dirty="0"/>
              <a:t>(</a:t>
            </a:r>
            <a:r>
              <a:rPr lang="fr-FR" dirty="0" err="1"/>
              <a:t>syndromatic</a:t>
            </a:r>
            <a:r>
              <a:rPr lang="fr-FR" dirty="0"/>
              <a:t> ADHD) = </a:t>
            </a:r>
            <a:r>
              <a:rPr lang="fr-FR" sz="3200" b="1" dirty="0"/>
              <a:t>2,8%</a:t>
            </a:r>
          </a:p>
          <a:p>
            <a:pPr>
              <a:spcBef>
                <a:spcPts val="600"/>
              </a:spcBef>
            </a:pPr>
            <a:r>
              <a:rPr lang="fr-FR" dirty="0"/>
              <a:t>Symptômes de TDA/H (</a:t>
            </a:r>
            <a:r>
              <a:rPr lang="fr-FR" dirty="0" err="1"/>
              <a:t>symptomatic</a:t>
            </a:r>
            <a:r>
              <a:rPr lang="fr-FR" dirty="0"/>
              <a:t> ADHD) = 4,4%</a:t>
            </a:r>
          </a:p>
          <a:p>
            <a:endParaRPr lang="fr-FR" dirty="0"/>
          </a:p>
        </p:txBody>
      </p:sp>
      <p:pic>
        <p:nvPicPr>
          <p:cNvPr id="6" name="Image 5" descr="Capture d’écran 2012-12-17 à 19.23.29.png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9" y="1551546"/>
            <a:ext cx="85836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0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300" y="0"/>
            <a:ext cx="7313613" cy="868362"/>
          </a:xfrm>
        </p:spPr>
        <p:txBody>
          <a:bodyPr/>
          <a:lstStyle/>
          <a:p>
            <a:r>
              <a:rPr lang="fr-FR" dirty="0" smtClean="0"/>
              <a:t>Quels sont les chiffres?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4337751"/>
            <a:ext cx="7313613" cy="1624675"/>
          </a:xfrm>
        </p:spPr>
        <p:txBody>
          <a:bodyPr/>
          <a:lstStyle/>
          <a:p>
            <a:r>
              <a:rPr lang="fr-FR" dirty="0" smtClean="0"/>
              <a:t>Plus fréquent chez l’homme</a:t>
            </a:r>
          </a:p>
          <a:p>
            <a:r>
              <a:rPr lang="fr-FR" dirty="0" smtClean="0"/>
              <a:t>Plus fréquent chez les sujets plus jeunes (60-70 ans)</a:t>
            </a:r>
            <a:endParaRPr lang="fr-FR" dirty="0"/>
          </a:p>
        </p:txBody>
      </p:sp>
      <p:pic>
        <p:nvPicPr>
          <p:cNvPr id="5" name="Image 4" descr="Capture d’écran 2012-12-17 à 19.36.09.pn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1630"/>
            <a:ext cx="9144000" cy="3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557962"/>
            <a:ext cx="7313613" cy="868362"/>
          </a:xfrm>
        </p:spPr>
        <p:txBody>
          <a:bodyPr/>
          <a:lstStyle/>
          <a:p>
            <a:r>
              <a:rPr lang="fr-FR" dirty="0" smtClean="0"/>
              <a:t>Le TDA/H chez le sujet âgé existe, sa prévalence apparaît identique à celle retrouvée dans des populations d’adultes plus jeunes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568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212348"/>
            <a:ext cx="7313613" cy="868362"/>
          </a:xfrm>
        </p:spPr>
        <p:txBody>
          <a:bodyPr/>
          <a:lstStyle/>
          <a:p>
            <a:r>
              <a:rPr lang="fr-FR" sz="5400" b="1" dirty="0" smtClean="0"/>
              <a:t>Et ils sont comment nos vieux TDA/H ?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219956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346" y="69057"/>
            <a:ext cx="7313613" cy="868362"/>
          </a:xfrm>
        </p:spPr>
        <p:txBody>
          <a:bodyPr/>
          <a:lstStyle/>
          <a:p>
            <a:r>
              <a:rPr lang="fr-FR" dirty="0" smtClean="0"/>
              <a:t>Profil symptomatique</a:t>
            </a:r>
            <a:endParaRPr lang="fr-FR" dirty="0"/>
          </a:p>
        </p:txBody>
      </p:sp>
      <p:pic>
        <p:nvPicPr>
          <p:cNvPr id="4" name="Image 3" descr="Capture d’écran 2012-12-17 à 20.43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9144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769201"/>
              </p:ext>
            </p:extLst>
          </p:nvPr>
        </p:nvGraphicFramePr>
        <p:xfrm>
          <a:off x="1079500" y="3193039"/>
          <a:ext cx="7224713" cy="1981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72741"/>
                <a:gridCol w="1751972"/>
              </a:tblGrid>
              <a:tr h="3962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Symptômes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Fréquence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Inattention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71%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Hyperactivité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54%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Impulsivité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58%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Difficultés d’organisation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54%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90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34181"/>
            <a:ext cx="7313613" cy="868362"/>
          </a:xfrm>
        </p:spPr>
        <p:txBody>
          <a:bodyPr/>
          <a:lstStyle/>
          <a:p>
            <a:r>
              <a:rPr lang="fr-FR" dirty="0" smtClean="0"/>
              <a:t>Comorbidités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psychiatriques</a:t>
            </a:r>
            <a:endParaRPr lang="fr-FR" dirty="0"/>
          </a:p>
        </p:txBody>
      </p:sp>
      <p:pic>
        <p:nvPicPr>
          <p:cNvPr id="4" name="Image 3" descr="Capture d’écran 2012-12-17 à 20.43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04399"/>
            <a:ext cx="9144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715484"/>
              </p:ext>
            </p:extLst>
          </p:nvPr>
        </p:nvGraphicFramePr>
        <p:xfrm>
          <a:off x="1079500" y="4267709"/>
          <a:ext cx="7224713" cy="158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72741"/>
                <a:gridCol w="1751972"/>
              </a:tblGrid>
              <a:tr h="3962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Symptômes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Fréquence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Dépression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54%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Anxiété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42%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Trouble bipolaire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8%</a:t>
                      </a:r>
                      <a:endParaRPr lang="fr-FR" sz="2000" dirty="0"/>
                    </a:p>
                  </a:txBody>
                  <a:tcPr marL="91442" marR="91442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65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05541"/>
            <a:ext cx="7313613" cy="868362"/>
          </a:xfrm>
        </p:spPr>
        <p:txBody>
          <a:bodyPr/>
          <a:lstStyle/>
          <a:p>
            <a:r>
              <a:rPr lang="fr-FR" dirty="0" smtClean="0"/>
              <a:t>Comorbidités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psychiatriques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14400" y="3190568"/>
            <a:ext cx="7313613" cy="4056062"/>
          </a:xfrm>
        </p:spPr>
        <p:txBody>
          <a:bodyPr/>
          <a:lstStyle/>
          <a:p>
            <a:r>
              <a:rPr lang="fr-FR" dirty="0" smtClean="0"/>
              <a:t>Plus de symptômes dépressifs et anxieux chez les sujets souffrant de TDA/H</a:t>
            </a:r>
          </a:p>
          <a:p>
            <a:r>
              <a:rPr lang="fr-FR" dirty="0" smtClean="0"/>
              <a:t>La présence d’un TDA/H est associé à une aggravation des symptômes anxieux et dépressifs sur une période de 6 ans</a:t>
            </a:r>
          </a:p>
          <a:p>
            <a:r>
              <a:rPr lang="fr-FR" dirty="0" smtClean="0"/>
              <a:t>Plus le TDA/H est sévère, plus l’intensité des symptômes anxieux et dépressifs est sévère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Image 7" descr="Capture d’écran 2014-09-10 à 18.26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392"/>
            <a:ext cx="9144000" cy="1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80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156" y="220669"/>
            <a:ext cx="7313613" cy="868362"/>
          </a:xfrm>
        </p:spPr>
        <p:txBody>
          <a:bodyPr/>
          <a:lstStyle/>
          <a:p>
            <a:r>
              <a:rPr lang="fr-FR" dirty="0" smtClean="0"/>
              <a:t>Sont-ils plus malades?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610036"/>
            <a:ext cx="7313613" cy="2896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600" dirty="0" smtClean="0"/>
              <a:t>Une péjoration de l’état de santé :</a:t>
            </a:r>
          </a:p>
          <a:p>
            <a:pPr lvl="1">
              <a:spcBef>
                <a:spcPts val="0"/>
              </a:spcBef>
            </a:pPr>
            <a:r>
              <a:rPr lang="fr-FR" sz="2300" dirty="0" smtClean="0"/>
              <a:t>Maladies hépatiques chroniques	</a:t>
            </a:r>
          </a:p>
          <a:p>
            <a:pPr lvl="1">
              <a:spcBef>
                <a:spcPts val="0"/>
              </a:spcBef>
            </a:pPr>
            <a:r>
              <a:rPr lang="fr-FR" sz="2300" dirty="0" smtClean="0"/>
              <a:t>Maladies cardio-vasculaires</a:t>
            </a:r>
          </a:p>
          <a:p>
            <a:pPr lvl="1">
              <a:spcBef>
                <a:spcPts val="0"/>
              </a:spcBef>
            </a:pPr>
            <a:r>
              <a:rPr lang="fr-FR" sz="2300" dirty="0" smtClean="0"/>
              <a:t>Maladies chroniques</a:t>
            </a:r>
          </a:p>
          <a:p>
            <a:pPr>
              <a:spcBef>
                <a:spcPts val="0"/>
              </a:spcBef>
            </a:pPr>
            <a:r>
              <a:rPr lang="fr-FR" sz="2600" dirty="0" smtClean="0"/>
              <a:t>Une mauvaise perception de l’état de santé</a:t>
            </a:r>
          </a:p>
          <a:p>
            <a:pPr>
              <a:spcBef>
                <a:spcPts val="0"/>
              </a:spcBef>
            </a:pPr>
            <a:r>
              <a:rPr lang="fr-FR" sz="2600" dirty="0" smtClean="0"/>
              <a:t>Pas de lien entre le style de vie et l’état de santé</a:t>
            </a:r>
          </a:p>
          <a:p>
            <a:pPr>
              <a:spcBef>
                <a:spcPts val="0"/>
              </a:spcBef>
            </a:pPr>
            <a:r>
              <a:rPr lang="fr-FR" sz="2600" dirty="0" smtClean="0"/>
              <a:t>Sur-risque de mortalité?</a:t>
            </a:r>
          </a:p>
          <a:p>
            <a:pPr lvl="1">
              <a:spcBef>
                <a:spcPts val="0"/>
              </a:spcBef>
            </a:pPr>
            <a:endParaRPr lang="fr-FR" dirty="0"/>
          </a:p>
        </p:txBody>
      </p:sp>
      <p:pic>
        <p:nvPicPr>
          <p:cNvPr id="4" name="Image 3" descr="Capture d’écran 2014-09-10 à 18.55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773"/>
            <a:ext cx="9144000" cy="18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0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188" y="226015"/>
            <a:ext cx="7313613" cy="868362"/>
          </a:xfrm>
        </p:spPr>
        <p:txBody>
          <a:bodyPr/>
          <a:lstStyle/>
          <a:p>
            <a:r>
              <a:rPr lang="fr-FR" dirty="0" smtClean="0"/>
              <a:t>Comment vivent-ils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661098"/>
            <a:ext cx="7313613" cy="2815009"/>
          </a:xfrm>
        </p:spPr>
        <p:txBody>
          <a:bodyPr/>
          <a:lstStyle/>
          <a:p>
            <a:r>
              <a:rPr lang="fr-FR" dirty="0" smtClean="0"/>
              <a:t>Le TDA/H est associé à plus de solitude :</a:t>
            </a:r>
          </a:p>
          <a:p>
            <a:pPr lvl="1"/>
            <a:r>
              <a:rPr lang="fr-FR" dirty="0" smtClean="0"/>
              <a:t>Plus de sujets divorcés, jamais mariés</a:t>
            </a:r>
          </a:p>
          <a:p>
            <a:pPr lvl="1"/>
            <a:r>
              <a:rPr lang="fr-FR" dirty="0" smtClean="0"/>
              <a:t>Moins de réseau familial</a:t>
            </a:r>
            <a:endParaRPr lang="fr-FR" dirty="0"/>
          </a:p>
          <a:p>
            <a:r>
              <a:rPr lang="fr-FR" dirty="0" smtClean="0"/>
              <a:t>Mais une plus grande participation à des activités récréatives</a:t>
            </a:r>
          </a:p>
        </p:txBody>
      </p:sp>
      <p:pic>
        <p:nvPicPr>
          <p:cNvPr id="4" name="Image 3" descr="Capture d’écran 2014-09-10 à 18.57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2" y="1333021"/>
            <a:ext cx="7592053" cy="21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4914" y="24703"/>
            <a:ext cx="5742125" cy="868362"/>
          </a:xfrm>
        </p:spPr>
        <p:txBody>
          <a:bodyPr/>
          <a:lstStyle/>
          <a:p>
            <a:r>
              <a:rPr lang="fr-FR" sz="4400" b="1" dirty="0" smtClean="0"/>
              <a:t>Le TDA/H c’est quoi?</a:t>
            </a:r>
            <a:endParaRPr lang="fr-FR" sz="4400" b="1" dirty="0"/>
          </a:p>
        </p:txBody>
      </p:sp>
      <p:pic>
        <p:nvPicPr>
          <p:cNvPr id="3" name="Image 2" descr="Capture d’écran 2014-09-10 à 23.45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13" y="1172200"/>
            <a:ext cx="6072206" cy="51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1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7390" y="189321"/>
            <a:ext cx="7313613" cy="868362"/>
          </a:xfrm>
        </p:spPr>
        <p:txBody>
          <a:bodyPr/>
          <a:lstStyle/>
          <a:p>
            <a:r>
              <a:rPr lang="fr-FR" dirty="0" smtClean="0"/>
              <a:t>Et leur qualité de vie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698709"/>
            <a:ext cx="7313613" cy="383645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2/3 des sujets rapportent un retentissement majeur du trouble sur leur fonctionnement global</a:t>
            </a:r>
          </a:p>
          <a:p>
            <a:r>
              <a:rPr lang="fr-FR" dirty="0" smtClean="0"/>
              <a:t>Retentissement identique sur la qualité de vie en comparaison à des sujets TDA/H plus jeunes, avec un sentiment de plus faible productivité</a:t>
            </a:r>
          </a:p>
          <a:p>
            <a:r>
              <a:rPr lang="fr-FR" dirty="0" smtClean="0"/>
              <a:t>Retentissement socio-économique :</a:t>
            </a:r>
          </a:p>
          <a:p>
            <a:pPr lvl="1"/>
            <a:r>
              <a:rPr lang="fr-FR" dirty="0" smtClean="0"/>
              <a:t>Niveau d’étude plus faible</a:t>
            </a:r>
          </a:p>
          <a:p>
            <a:pPr lvl="1"/>
            <a:r>
              <a:rPr lang="fr-FR" dirty="0" smtClean="0"/>
              <a:t>Niveau économique plus faible</a:t>
            </a:r>
          </a:p>
          <a:p>
            <a:pPr lvl="1"/>
            <a:r>
              <a:rPr lang="fr-FR" dirty="0" smtClean="0"/>
              <a:t>Situation professionnelle moins élevée</a:t>
            </a:r>
          </a:p>
          <a:p>
            <a:pPr lvl="1"/>
            <a:r>
              <a:rPr lang="fr-FR" dirty="0" smtClean="0"/>
              <a:t>Isolement social</a:t>
            </a:r>
            <a:endParaRPr lang="fr-FR" dirty="0"/>
          </a:p>
        </p:txBody>
      </p:sp>
      <p:pic>
        <p:nvPicPr>
          <p:cNvPr id="4" name="Image 3" descr="Capture d’écran 2012-12-17 à 20.43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0" y="1325125"/>
            <a:ext cx="8847880" cy="137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9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634245"/>
            <a:ext cx="7313613" cy="868362"/>
          </a:xfrm>
        </p:spPr>
        <p:txBody>
          <a:bodyPr/>
          <a:lstStyle/>
          <a:p>
            <a:r>
              <a:rPr lang="fr-FR" sz="4000" dirty="0" smtClean="0"/>
              <a:t>Même profil symptomatique plus de problèmes </a:t>
            </a:r>
            <a:r>
              <a:rPr lang="fr-FR" sz="4000" dirty="0" smtClean="0"/>
              <a:t>d’organisation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/>
              <a:t>M</a:t>
            </a:r>
            <a:r>
              <a:rPr lang="fr-FR" sz="4000" dirty="0" smtClean="0"/>
              <a:t>êmes </a:t>
            </a:r>
            <a:r>
              <a:rPr lang="fr-FR" sz="4000" dirty="0" smtClean="0"/>
              <a:t>comorbidités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/>
              <a:t>R</a:t>
            </a:r>
            <a:r>
              <a:rPr lang="fr-FR" sz="4000" dirty="0" smtClean="0"/>
              <a:t>etentissement sur le fonctionnement social, l’état de santé et la qualité de vie</a:t>
            </a:r>
            <a:br>
              <a:rPr lang="fr-FR" sz="4000" dirty="0" smtClean="0"/>
            </a:br>
            <a:r>
              <a:rPr lang="fr-FR" sz="4400" dirty="0"/>
              <a:t/>
            </a:r>
            <a:br>
              <a:rPr lang="fr-FR" sz="4400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80828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hutterstock_885048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17368"/>
            <a:ext cx="3039533" cy="23100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26080"/>
            <a:ext cx="7313613" cy="868362"/>
          </a:xfrm>
        </p:spPr>
        <p:txBody>
          <a:bodyPr/>
          <a:lstStyle/>
          <a:p>
            <a:r>
              <a:rPr lang="fr-FR" sz="4800" b="1" dirty="0" smtClean="0"/>
              <a:t>On peut encore </a:t>
            </a: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traiter </a:t>
            </a:r>
            <a:r>
              <a:rPr lang="fr-FR" sz="4800" b="1" dirty="0" smtClean="0"/>
              <a:t>?</a:t>
            </a:r>
            <a:endParaRPr lang="fr-FR" sz="4800" b="1" dirty="0"/>
          </a:p>
        </p:txBody>
      </p:sp>
      <p:pic>
        <p:nvPicPr>
          <p:cNvPr id="3" name="Image 2" descr="1370003171_Ritaline-les-enfants-hyperactifs-sous-stupefiants_gr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8" y="4272391"/>
            <a:ext cx="3508699" cy="1992941"/>
          </a:xfrm>
          <a:prstGeom prst="rect">
            <a:avLst/>
          </a:prstGeom>
        </p:spPr>
      </p:pic>
      <p:pic>
        <p:nvPicPr>
          <p:cNvPr id="6" name="Image 5" descr="getty_rf_photo_of_phone_and_eg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98" y="1723615"/>
            <a:ext cx="3162738" cy="2149122"/>
          </a:xfrm>
          <a:prstGeom prst="rect">
            <a:avLst/>
          </a:prstGeom>
        </p:spPr>
      </p:pic>
      <p:pic>
        <p:nvPicPr>
          <p:cNvPr id="5" name="Image 4" descr="2345138971b2ef0cc07d866733080d6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80" y="2256031"/>
            <a:ext cx="3310131" cy="33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6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fr-FR" sz="4000" dirty="0" smtClean="0"/>
              <a:t>Traiter le TDA/</a:t>
            </a:r>
            <a:r>
              <a:rPr lang="fr-FR" sz="4000" dirty="0" smtClean="0"/>
              <a:t>H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4578748"/>
            <a:ext cx="7313613" cy="4056062"/>
          </a:xfrm>
        </p:spPr>
        <p:txBody>
          <a:bodyPr/>
          <a:lstStyle/>
          <a:p>
            <a:r>
              <a:rPr lang="fr-FR" dirty="0" smtClean="0"/>
              <a:t>Réponse au traitement identique chez les adultes de </a:t>
            </a:r>
            <a:br>
              <a:rPr lang="fr-FR" dirty="0" smtClean="0"/>
            </a:br>
            <a:r>
              <a:rPr lang="fr-FR" dirty="0" smtClean="0"/>
              <a:t>&gt; 50 ans à celle observée chez des sujets plus jeunes</a:t>
            </a:r>
          </a:p>
          <a:p>
            <a:r>
              <a:rPr lang="fr-FR" dirty="0" smtClean="0"/>
              <a:t>Bénéfices sur les symptômes et le retentissement fonctionnel du trouble</a:t>
            </a:r>
            <a:endParaRPr lang="fr-FR" dirty="0"/>
          </a:p>
        </p:txBody>
      </p:sp>
      <p:pic>
        <p:nvPicPr>
          <p:cNvPr id="5" name="Image 4" descr="Capture d’écran 2014-09-10 à 19.35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82931"/>
            <a:ext cx="6821431" cy="1699111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914400" y="1172568"/>
            <a:ext cx="7313613" cy="181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15 sujets décrits dans </a:t>
            </a:r>
            <a:r>
              <a:rPr lang="fr-FR" dirty="0"/>
              <a:t>la littérature (</a:t>
            </a:r>
            <a:r>
              <a:rPr lang="fr-FR" dirty="0" err="1"/>
              <a:t>Wetzel</a:t>
            </a:r>
            <a:r>
              <a:rPr lang="fr-FR" dirty="0"/>
              <a:t> </a:t>
            </a:r>
            <a:r>
              <a:rPr lang="fr-FR" dirty="0" smtClean="0"/>
              <a:t>2008 ; </a:t>
            </a:r>
            <a:r>
              <a:rPr lang="fr-FR" dirty="0"/>
              <a:t>Da </a:t>
            </a:r>
            <a:r>
              <a:rPr lang="fr-FR" dirty="0" smtClean="0"/>
              <a:t>Silva 2008 ; </a:t>
            </a:r>
            <a:r>
              <a:rPr lang="fr-FR" dirty="0" err="1" smtClean="0"/>
              <a:t>Standaert</a:t>
            </a:r>
            <a:r>
              <a:rPr lang="fr-FR" dirty="0" smtClean="0"/>
              <a:t> 2010 ; </a:t>
            </a:r>
            <a:r>
              <a:rPr lang="fr-FR" dirty="0" err="1" smtClean="0"/>
              <a:t>Manor</a:t>
            </a:r>
            <a:r>
              <a:rPr lang="fr-FR" dirty="0" smtClean="0"/>
              <a:t> 2011) :</a:t>
            </a:r>
          </a:p>
          <a:p>
            <a:pPr lvl="1"/>
            <a:r>
              <a:rPr lang="fr-FR" dirty="0" smtClean="0"/>
              <a:t>Sujets traités avec succès par </a:t>
            </a:r>
            <a:r>
              <a:rPr lang="fr-FR" dirty="0" err="1" smtClean="0"/>
              <a:t>méthylphénidate</a:t>
            </a:r>
            <a:endParaRPr lang="fr-FR" dirty="0" smtClean="0"/>
          </a:p>
          <a:p>
            <a:pPr lvl="1"/>
            <a:r>
              <a:rPr lang="fr-FR" dirty="0" smtClean="0"/>
              <a:t>Surveillance cardio-vasculaire ++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61656" y="3791386"/>
            <a:ext cx="96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n</a:t>
            </a:r>
            <a:r>
              <a:rPr lang="fr-FR" sz="2400" b="1" dirty="0" smtClean="0"/>
              <a:t>=100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163000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839544"/>
            <a:ext cx="7313613" cy="868362"/>
          </a:xfrm>
        </p:spPr>
        <p:txBody>
          <a:bodyPr/>
          <a:lstStyle/>
          <a:p>
            <a:r>
              <a:rPr lang="fr-FR" sz="6000" b="1" dirty="0" smtClean="0"/>
              <a:t>Mais où sont-ils ?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877048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333315"/>
            <a:ext cx="7313613" cy="491314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Les patients sont rarement adressés en consultation spécialisée TDA/H (8/264 sujets de plus de 60 ans), mais quelques sujets dont les petits-enfants ont reçu un diagnostic de TDA/H</a:t>
            </a:r>
          </a:p>
          <a:p>
            <a:r>
              <a:rPr lang="fr-FR" sz="2800" dirty="0" smtClean="0"/>
              <a:t>Sont ils vus en </a:t>
            </a:r>
            <a:r>
              <a:rPr lang="fr-FR" sz="2800" dirty="0" err="1" smtClean="0"/>
              <a:t>psychogériatrie</a:t>
            </a:r>
            <a:r>
              <a:rPr lang="fr-FR" sz="2800" dirty="0" smtClean="0"/>
              <a:t> ?</a:t>
            </a:r>
          </a:p>
          <a:p>
            <a:r>
              <a:rPr lang="fr-FR" sz="2800" dirty="0" smtClean="0"/>
              <a:t>Sont ils vus en consultation mémoire ?</a:t>
            </a:r>
          </a:p>
        </p:txBody>
      </p:sp>
    </p:spTree>
    <p:extLst>
      <p:ext uri="{BB962C8B-B14F-4D97-AF65-F5344CB8AC3E}">
        <p14:creationId xmlns:p14="http://schemas.microsoft.com/office/powerpoint/2010/main" val="59596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706" y="503238"/>
            <a:ext cx="7313613" cy="868362"/>
          </a:xfrm>
        </p:spPr>
        <p:txBody>
          <a:bodyPr/>
          <a:lstStyle/>
          <a:p>
            <a:r>
              <a:rPr lang="fr-FR" sz="4000" dirty="0" smtClean="0"/>
              <a:t>Le TDA/H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en </a:t>
            </a:r>
            <a:r>
              <a:rPr lang="fr-FR" sz="4000" dirty="0" smtClean="0"/>
              <a:t>consultation mémoire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67730"/>
            <a:ext cx="7313613" cy="405606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r-FR" dirty="0" smtClean="0"/>
              <a:t>1 centre sur 2 aux USA rapporte des sujets avec diagnostic de TDA/H (nouveau /ancien diagnostic)</a:t>
            </a:r>
          </a:p>
          <a:p>
            <a:pPr>
              <a:spcBef>
                <a:spcPts val="200"/>
              </a:spcBef>
            </a:pPr>
            <a:r>
              <a:rPr lang="fr-FR" dirty="0" smtClean="0"/>
              <a:t>20% des centres incluent une recherche du TDA/H dans leurs évaluations</a:t>
            </a:r>
            <a:endParaRPr lang="fr-FR" dirty="0"/>
          </a:p>
        </p:txBody>
      </p:sp>
      <p:pic>
        <p:nvPicPr>
          <p:cNvPr id="4" name="Image 4" descr="Capture d’écran 2012-12-17 à 20.36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830"/>
            <a:ext cx="8686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 descr="Capture d’écran 2012-12-17 à 20.39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534617"/>
            <a:ext cx="4835526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Capture d’écran 2012-12-17 à 20.41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952491"/>
            <a:ext cx="4264504" cy="27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682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301" y="503238"/>
            <a:ext cx="7313613" cy="868362"/>
          </a:xfrm>
        </p:spPr>
        <p:txBody>
          <a:bodyPr/>
          <a:lstStyle/>
          <a:p>
            <a:r>
              <a:rPr lang="fr-FR" dirty="0" smtClean="0"/>
              <a:t>Pourquoi consulter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après </a:t>
            </a:r>
            <a:r>
              <a:rPr lang="fr-FR" dirty="0" smtClean="0"/>
              <a:t>60 ans?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Existe-t-il un effet cumulatif des troubles cognitifs :</a:t>
            </a:r>
          </a:p>
          <a:p>
            <a:pPr lvl="1"/>
            <a:r>
              <a:rPr lang="fr-FR" sz="3200" dirty="0" smtClean="0"/>
              <a:t>Liés au TDA/H</a:t>
            </a:r>
          </a:p>
          <a:p>
            <a:pPr lvl="1"/>
            <a:r>
              <a:rPr lang="fr-FR" sz="3200" dirty="0" smtClean="0"/>
              <a:t>+ Liés au vieillissement normal ?</a:t>
            </a:r>
          </a:p>
          <a:p>
            <a:pPr lvl="1"/>
            <a:r>
              <a:rPr lang="fr-FR" sz="3200" dirty="0" smtClean="0"/>
              <a:t>+ Liés au développement d’une pathologie </a:t>
            </a:r>
            <a:r>
              <a:rPr lang="fr-FR" sz="3200" dirty="0" err="1" smtClean="0"/>
              <a:t>neurodégénérative</a:t>
            </a:r>
            <a:r>
              <a:rPr lang="fr-FR" sz="3200" dirty="0" smtClean="0"/>
              <a:t>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24802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779" y="335837"/>
            <a:ext cx="7313613" cy="868362"/>
          </a:xfrm>
        </p:spPr>
        <p:txBody>
          <a:bodyPr/>
          <a:lstStyle/>
          <a:p>
            <a:r>
              <a:rPr lang="fr-FR" sz="4000" dirty="0" smtClean="0"/>
              <a:t>Du </a:t>
            </a:r>
            <a:r>
              <a:rPr lang="fr-FR" sz="4000" dirty="0" err="1" smtClean="0"/>
              <a:t>neurodéveloppemental</a:t>
            </a:r>
            <a:r>
              <a:rPr lang="fr-FR" sz="4000" dirty="0" smtClean="0"/>
              <a:t>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au </a:t>
            </a:r>
            <a:r>
              <a:rPr lang="fr-FR" sz="4000" dirty="0" err="1" smtClean="0"/>
              <a:t>neurodégénératif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951" y="658520"/>
            <a:ext cx="7313613" cy="245127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pPr marL="457200" lvl="1" indent="0">
              <a:buNone/>
            </a:pPr>
            <a:endParaRPr lang="fr-FR" sz="2800" dirty="0"/>
          </a:p>
          <a:p>
            <a:pPr marL="457200" lvl="1" indent="0">
              <a:buNone/>
            </a:pPr>
            <a:endParaRPr lang="fr-FR" sz="2800" dirty="0" smtClean="0"/>
          </a:p>
          <a:p>
            <a:pPr marL="457200" lvl="1" indent="0" algn="ctr">
              <a:buNone/>
            </a:pPr>
            <a:r>
              <a:rPr lang="fr-FR" sz="2800" dirty="0" smtClean="0"/>
              <a:t>Le TDA/H est-il un facteur de risque de pathologies </a:t>
            </a:r>
            <a:r>
              <a:rPr lang="fr-FR" sz="2800" dirty="0" err="1" smtClean="0"/>
              <a:t>neurodégénératives</a:t>
            </a:r>
            <a:r>
              <a:rPr lang="fr-FR" sz="2800" dirty="0" smtClean="0"/>
              <a:t> ?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 descr="Capture d’écran 2014-09-11 à 00.15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00" y="3876321"/>
            <a:ext cx="4800000" cy="2669822"/>
          </a:xfrm>
          <a:prstGeom prst="rect">
            <a:avLst/>
          </a:prstGeom>
        </p:spPr>
      </p:pic>
      <p:pic>
        <p:nvPicPr>
          <p:cNvPr id="5" name="Image 4" descr="Capture d’écran 2014-09-11 à 00.15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3876321"/>
            <a:ext cx="3379881" cy="2669822"/>
          </a:xfrm>
          <a:prstGeom prst="rect">
            <a:avLst/>
          </a:prstGeom>
        </p:spPr>
      </p:pic>
      <p:sp>
        <p:nvSpPr>
          <p:cNvPr id="6" name="Flèche vers la droite 5"/>
          <p:cNvSpPr/>
          <p:nvPr/>
        </p:nvSpPr>
        <p:spPr>
          <a:xfrm>
            <a:off x="3330222" y="4783667"/>
            <a:ext cx="1340556" cy="903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83000" y="3952670"/>
            <a:ext cx="366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?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355830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fr-FR" sz="3200" dirty="0" smtClean="0"/>
              <a:t>TDA/H </a:t>
            </a:r>
            <a:r>
              <a:rPr lang="fr-FR" sz="3200" dirty="0" smtClean="0"/>
              <a:t>– </a:t>
            </a:r>
            <a:br>
              <a:rPr lang="fr-FR" sz="3200" dirty="0" smtClean="0"/>
            </a:br>
            <a:r>
              <a:rPr lang="fr-FR" sz="3200" dirty="0" smtClean="0"/>
              <a:t>MCI / Alzheimer </a:t>
            </a:r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462977"/>
            <a:ext cx="7313613" cy="2523617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200"/>
              </a:spcBef>
            </a:pPr>
            <a:r>
              <a:rPr lang="fr-FR" dirty="0" smtClean="0"/>
              <a:t>Contrôles </a:t>
            </a:r>
            <a:r>
              <a:rPr lang="fr-FR" dirty="0"/>
              <a:t>(n=243)</a:t>
            </a:r>
          </a:p>
          <a:p>
            <a:pPr marL="0">
              <a:spcBef>
                <a:spcPts val="200"/>
              </a:spcBef>
            </a:pPr>
            <a:r>
              <a:rPr lang="fr-FR" dirty="0"/>
              <a:t>Sujets avec plaintes cognitives :</a:t>
            </a:r>
          </a:p>
          <a:p>
            <a:pPr marL="792163" lvl="2">
              <a:spcBef>
                <a:spcPts val="200"/>
              </a:spcBef>
            </a:pPr>
            <a:r>
              <a:rPr lang="fr-FR" dirty="0"/>
              <a:t>MCI (n=42), dont 24 MCI amnésique</a:t>
            </a:r>
          </a:p>
          <a:p>
            <a:pPr marL="792163" lvl="2">
              <a:spcBef>
                <a:spcPts val="200"/>
              </a:spcBef>
            </a:pPr>
            <a:r>
              <a:rPr lang="fr-FR" dirty="0"/>
              <a:t>Démence (n=19)</a:t>
            </a:r>
          </a:p>
          <a:p>
            <a:pPr marL="792163" lvl="2">
              <a:spcBef>
                <a:spcPts val="200"/>
              </a:spcBef>
            </a:pPr>
            <a:r>
              <a:rPr lang="fr-FR" dirty="0"/>
              <a:t>10 sujets sans diagnostic</a:t>
            </a:r>
          </a:p>
          <a:p>
            <a:pPr marL="0">
              <a:spcBef>
                <a:spcPts val="200"/>
              </a:spcBef>
            </a:pPr>
            <a:r>
              <a:rPr lang="fr-FR" dirty="0"/>
              <a:t>Profil cognitif spécifique chez les sujets TDA/H mais </a:t>
            </a:r>
            <a:r>
              <a:rPr lang="fr-FR" b="1" u="sng" dirty="0"/>
              <a:t>pas </a:t>
            </a:r>
            <a:r>
              <a:rPr lang="fr-FR" b="1" u="sng" dirty="0" smtClean="0"/>
              <a:t>de liens entre TDA</a:t>
            </a:r>
            <a:r>
              <a:rPr lang="fr-FR" b="1" u="sng" dirty="0"/>
              <a:t>/H et MCI ou </a:t>
            </a:r>
            <a:r>
              <a:rPr lang="fr-FR" b="1" u="sng" dirty="0" smtClean="0"/>
              <a:t>démence</a:t>
            </a:r>
            <a:endParaRPr lang="fr-FR" b="1" u="sng" dirty="0"/>
          </a:p>
        </p:txBody>
      </p:sp>
      <p:pic>
        <p:nvPicPr>
          <p:cNvPr id="4" name="Image 3" descr="Capture d’écran 2012-12-17 à 21.16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338"/>
            <a:ext cx="71278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1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96189"/>
            <a:ext cx="7313613" cy="868362"/>
          </a:xfrm>
        </p:spPr>
        <p:txBody>
          <a:bodyPr/>
          <a:lstStyle/>
          <a:p>
            <a:r>
              <a:rPr lang="fr-FR" sz="5400" b="1" dirty="0" smtClean="0"/>
              <a:t>TDA/H ?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857103"/>
          </a:xfrm>
        </p:spPr>
        <p:txBody>
          <a:bodyPr>
            <a:normAutofit fontScale="70000" lnSpcReduction="20000"/>
          </a:bodyPr>
          <a:lstStyle/>
          <a:p>
            <a:r>
              <a:rPr lang="fr-FR" sz="4600" b="1" dirty="0" smtClean="0"/>
              <a:t>Trouble : </a:t>
            </a:r>
            <a:r>
              <a:rPr lang="fr-FR" sz="3400" dirty="0" err="1"/>
              <a:t>N</a:t>
            </a:r>
            <a:r>
              <a:rPr lang="fr-FR" sz="3400" dirty="0" err="1" smtClean="0"/>
              <a:t>eurodéveloppemental</a:t>
            </a:r>
            <a:r>
              <a:rPr lang="fr-FR" sz="3400" dirty="0" smtClean="0"/>
              <a:t>, entité clinique clairement définie, responsable d’un handicap significatif</a:t>
            </a:r>
          </a:p>
          <a:p>
            <a:r>
              <a:rPr lang="fr-FR" sz="4600" b="1" dirty="0" smtClean="0"/>
              <a:t>Déficit : </a:t>
            </a:r>
            <a:r>
              <a:rPr lang="fr-FR" sz="3400" dirty="0" smtClean="0"/>
              <a:t>Altération des fonctions exécutives sous-tendues par une vulnérabilité neurobiologique et génétique</a:t>
            </a:r>
          </a:p>
          <a:p>
            <a:r>
              <a:rPr lang="fr-FR" sz="4600" b="1" dirty="0" smtClean="0"/>
              <a:t>Attention : </a:t>
            </a:r>
            <a:r>
              <a:rPr lang="fr-FR" sz="3100" dirty="0" smtClean="0"/>
              <a:t>Au centre du trouble</a:t>
            </a:r>
          </a:p>
          <a:p>
            <a:r>
              <a:rPr lang="fr-FR" sz="4600" b="1" dirty="0" smtClean="0"/>
              <a:t>/ : </a:t>
            </a:r>
            <a:r>
              <a:rPr lang="fr-FR" sz="3400" dirty="0" smtClean="0"/>
              <a:t>Deux formes cliniques</a:t>
            </a:r>
          </a:p>
          <a:p>
            <a:r>
              <a:rPr lang="fr-FR" sz="4600" b="1" dirty="0" smtClean="0"/>
              <a:t>Hyperactivité : </a:t>
            </a:r>
            <a:r>
              <a:rPr lang="fr-FR" sz="3400" dirty="0" smtClean="0"/>
              <a:t>D’expression variée en fonction du sexe et de l’âge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161321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44" y="461082"/>
            <a:ext cx="7476817" cy="868362"/>
          </a:xfrm>
        </p:spPr>
        <p:txBody>
          <a:bodyPr/>
          <a:lstStyle/>
          <a:p>
            <a:r>
              <a:rPr lang="fr-FR" sz="4000" dirty="0" smtClean="0"/>
              <a:t>TDA/H –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syndromes </a:t>
            </a:r>
            <a:r>
              <a:rPr lang="fr-FR" sz="4000" dirty="0" smtClean="0"/>
              <a:t>parkinsoniens 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3170794"/>
            <a:ext cx="9144000" cy="368720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fr-FR" sz="3400" dirty="0"/>
              <a:t>DCL (n=109), DTA (n=251) et contrôles (n=149) :</a:t>
            </a:r>
          </a:p>
          <a:p>
            <a:pPr marL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fr-FR" sz="3400" dirty="0"/>
              <a:t>Diagnostic rétrospectif du TDAH selon les critères DSM-IV </a:t>
            </a:r>
            <a:r>
              <a:rPr lang="fr-FR" sz="3400" dirty="0" smtClean="0"/>
              <a:t>et WURS</a:t>
            </a:r>
            <a:endParaRPr lang="fr-FR" sz="3400" dirty="0"/>
          </a:p>
          <a:p>
            <a:pPr marL="0" indent="-457200">
              <a:lnSpc>
                <a:spcPct val="120000"/>
              </a:lnSpc>
              <a:spcBef>
                <a:spcPts val="200"/>
              </a:spcBef>
              <a:buNone/>
            </a:pPr>
            <a:endParaRPr lang="fr-FR" sz="3400" dirty="0"/>
          </a:p>
          <a:p>
            <a:pPr marL="0" indent="-457200">
              <a:lnSpc>
                <a:spcPct val="120000"/>
              </a:lnSpc>
              <a:spcBef>
                <a:spcPts val="200"/>
              </a:spcBef>
              <a:buNone/>
            </a:pPr>
            <a:endParaRPr lang="fr-FR" sz="3400" dirty="0"/>
          </a:p>
          <a:p>
            <a:pPr marL="0" indent="-457200">
              <a:lnSpc>
                <a:spcPct val="120000"/>
              </a:lnSpc>
              <a:spcBef>
                <a:spcPts val="200"/>
              </a:spcBef>
              <a:buNone/>
            </a:pPr>
            <a:endParaRPr lang="fr-FR" sz="3400" dirty="0"/>
          </a:p>
          <a:p>
            <a:pPr marL="0" indent="-457200">
              <a:lnSpc>
                <a:spcPct val="120000"/>
              </a:lnSpc>
              <a:spcBef>
                <a:spcPts val="200"/>
              </a:spcBef>
              <a:buNone/>
            </a:pPr>
            <a:endParaRPr lang="fr-FR" sz="3400" dirty="0"/>
          </a:p>
          <a:p>
            <a:pPr marL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fr-FR" sz="3100" i="1" dirty="0" err="1" smtClean="0"/>
              <a:t>Walitza</a:t>
            </a:r>
            <a:r>
              <a:rPr lang="fr-FR" sz="3100" i="1" dirty="0" smtClean="0"/>
              <a:t> </a:t>
            </a:r>
            <a:r>
              <a:rPr lang="fr-FR" sz="3100" i="1" dirty="0"/>
              <a:t>S, </a:t>
            </a:r>
            <a:r>
              <a:rPr lang="fr-FR" sz="3100" i="1" dirty="0" err="1"/>
              <a:t>Melfsen</a:t>
            </a:r>
            <a:r>
              <a:rPr lang="fr-FR" sz="3100" i="1" dirty="0"/>
              <a:t> S, </a:t>
            </a:r>
            <a:r>
              <a:rPr lang="fr-FR" sz="3100" i="1" dirty="0" err="1"/>
              <a:t>Herhaus</a:t>
            </a:r>
            <a:r>
              <a:rPr lang="fr-FR" sz="3100" i="1" dirty="0"/>
              <a:t> G, et al. Association of </a:t>
            </a:r>
            <a:r>
              <a:rPr lang="fr-FR" sz="3100" i="1" dirty="0" err="1" smtClean="0"/>
              <a:t>Parkinson’s</a:t>
            </a:r>
            <a:r>
              <a:rPr lang="fr-FR" sz="3100" i="1" dirty="0" smtClean="0"/>
              <a:t> </a:t>
            </a:r>
            <a:r>
              <a:rPr lang="fr-FR" sz="3100" i="1" dirty="0" err="1"/>
              <a:t>disease</a:t>
            </a:r>
            <a:r>
              <a:rPr lang="fr-FR" sz="3100" i="1" dirty="0"/>
              <a:t> </a:t>
            </a:r>
            <a:r>
              <a:rPr lang="fr-FR" sz="3100" i="1" dirty="0" err="1"/>
              <a:t>with</a:t>
            </a:r>
            <a:r>
              <a:rPr lang="fr-FR" sz="3100" i="1" dirty="0"/>
              <a:t> </a:t>
            </a:r>
            <a:r>
              <a:rPr lang="fr-FR" sz="3100" i="1" dirty="0" err="1"/>
              <a:t>symptoms</a:t>
            </a:r>
            <a:r>
              <a:rPr lang="fr-FR" sz="3100" i="1" dirty="0"/>
              <a:t> of attention </a:t>
            </a:r>
            <a:r>
              <a:rPr lang="fr-FR" sz="3100" i="1" dirty="0" err="1"/>
              <a:t>deficit</a:t>
            </a:r>
            <a:r>
              <a:rPr lang="fr-FR" sz="3100" i="1" dirty="0"/>
              <a:t> </a:t>
            </a:r>
            <a:r>
              <a:rPr lang="fr-FR" sz="3100" i="1" dirty="0" err="1"/>
              <a:t>hyperactivity</a:t>
            </a:r>
            <a:r>
              <a:rPr lang="fr-FR" sz="3100" i="1" dirty="0"/>
              <a:t> </a:t>
            </a:r>
            <a:r>
              <a:rPr lang="fr-FR" sz="3100" i="1" dirty="0" err="1"/>
              <a:t>disorder</a:t>
            </a:r>
            <a:r>
              <a:rPr lang="fr-FR" sz="3100" i="1" dirty="0"/>
              <a:t> in </a:t>
            </a:r>
            <a:r>
              <a:rPr lang="fr-FR" sz="3100" i="1" dirty="0" err="1"/>
              <a:t>childhood</a:t>
            </a:r>
            <a:r>
              <a:rPr lang="fr-FR" sz="3100" i="1" dirty="0"/>
              <a:t>. J Neural </a:t>
            </a:r>
            <a:r>
              <a:rPr lang="fr-FR" sz="3100" i="1" dirty="0" err="1"/>
              <a:t>Transm</a:t>
            </a:r>
            <a:r>
              <a:rPr lang="fr-FR" sz="3100" i="1" dirty="0"/>
              <a:t> </a:t>
            </a:r>
            <a:r>
              <a:rPr lang="fr-FR" sz="3100" i="1" dirty="0" err="1"/>
              <a:t>Suppl</a:t>
            </a:r>
            <a:r>
              <a:rPr lang="fr-FR" sz="3100" i="1" dirty="0"/>
              <a:t> 2007; 72: 311–315.</a:t>
            </a:r>
            <a:endParaRPr lang="fr-FR" sz="2300" i="1" dirty="0"/>
          </a:p>
        </p:txBody>
      </p:sp>
      <p:pic>
        <p:nvPicPr>
          <p:cNvPr id="4" name="Image 4" descr="Capture d’écran 2012-12-17 à 21.07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2383"/>
            <a:ext cx="7898517" cy="15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112489"/>
              </p:ext>
            </p:extLst>
          </p:nvPr>
        </p:nvGraphicFramePr>
        <p:xfrm>
          <a:off x="250844" y="4119015"/>
          <a:ext cx="6719888" cy="11890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9944"/>
                <a:gridCol w="3359944"/>
              </a:tblGrid>
              <a:tr h="39634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DCL</a:t>
                      </a:r>
                      <a:endParaRPr lang="fr-FR" sz="2000" dirty="0"/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47,8%</a:t>
                      </a:r>
                      <a:endParaRPr lang="fr-FR" sz="2000" dirty="0"/>
                    </a:p>
                  </a:txBody>
                  <a:tcPr marL="91433" marR="91433" marT="45732" marB="45732"/>
                </a:tc>
              </a:tr>
              <a:tr h="39634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DTA</a:t>
                      </a:r>
                      <a:endParaRPr lang="fr-FR" sz="2000" dirty="0"/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15,2%</a:t>
                      </a:r>
                      <a:endParaRPr lang="fr-FR" sz="2000" dirty="0"/>
                    </a:p>
                  </a:txBody>
                  <a:tcPr marL="91433" marR="91433" marT="45732" marB="45732"/>
                </a:tc>
              </a:tr>
              <a:tr h="39634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Contrôles</a:t>
                      </a:r>
                      <a:endParaRPr lang="fr-FR" sz="2000" dirty="0"/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15,1%</a:t>
                      </a:r>
                      <a:endParaRPr lang="fr-FR" sz="2000" dirty="0"/>
                    </a:p>
                  </a:txBody>
                  <a:tcPr marL="91433" marR="91433"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66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more </a:t>
            </a:r>
            <a:r>
              <a:rPr lang="fr-FR" dirty="0" err="1" smtClean="0"/>
              <a:t>studies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b="1" dirty="0" smtClean="0"/>
              <a:t>Etude pilote à Montpellier </a:t>
            </a:r>
            <a:br>
              <a:rPr lang="fr-FR" sz="3200" b="1" dirty="0" smtClean="0"/>
            </a:br>
            <a:r>
              <a:rPr lang="fr-FR" dirty="0" smtClean="0"/>
              <a:t>(Laura </a:t>
            </a:r>
            <a:r>
              <a:rPr lang="fr-FR" dirty="0" err="1" smtClean="0"/>
              <a:t>Camodeca</a:t>
            </a:r>
            <a:r>
              <a:rPr lang="fr-FR" dirty="0" smtClean="0"/>
              <a:t>, Dr Audrey Gabelle)</a:t>
            </a:r>
          </a:p>
          <a:p>
            <a:r>
              <a:rPr lang="fr-FR" dirty="0" smtClean="0"/>
              <a:t>Sujets de la cohorte Memento (n=100) :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ujets de plus de 60 ans ayant consulté pour plainte cognitive</a:t>
            </a:r>
          </a:p>
          <a:p>
            <a:pPr lvl="1"/>
            <a:r>
              <a:rPr lang="fr-FR" dirty="0"/>
              <a:t>N</a:t>
            </a:r>
            <a:r>
              <a:rPr lang="fr-FR" dirty="0" smtClean="0"/>
              <a:t>on déments</a:t>
            </a:r>
          </a:p>
          <a:p>
            <a:pPr lvl="1"/>
            <a:r>
              <a:rPr lang="fr-FR" dirty="0" smtClean="0"/>
              <a:t>Suivi longitudinal de l’évolution de la plainte et du profil neuropsychologique, d’imagerie fonctionnelle et </a:t>
            </a:r>
            <a:r>
              <a:rPr lang="fr-FR" dirty="0" err="1" smtClean="0"/>
              <a:t>biomarqueurs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446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more </a:t>
            </a:r>
            <a:r>
              <a:rPr lang="fr-FR" dirty="0" err="1" smtClean="0"/>
              <a:t>studies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91314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Objectif 1 : fréquence du TDA/H</a:t>
            </a:r>
          </a:p>
          <a:p>
            <a:pPr lvl="1"/>
            <a:r>
              <a:rPr lang="fr-FR" dirty="0" smtClean="0"/>
              <a:t>Etape 1 : screening TDA/H au moyen d’</a:t>
            </a:r>
            <a:r>
              <a:rPr lang="fr-FR" dirty="0" err="1" smtClean="0"/>
              <a:t>autoquestionnaires</a:t>
            </a:r>
            <a:r>
              <a:rPr lang="fr-FR" dirty="0" smtClean="0"/>
              <a:t> validés</a:t>
            </a:r>
          </a:p>
          <a:p>
            <a:pPr lvl="1"/>
            <a:r>
              <a:rPr lang="fr-FR" dirty="0" smtClean="0"/>
              <a:t>Etape 2 :</a:t>
            </a:r>
          </a:p>
          <a:p>
            <a:pPr lvl="2"/>
            <a:r>
              <a:rPr lang="fr-FR" dirty="0" smtClean="0"/>
              <a:t>Screening positif : entretien diagnostique structuré</a:t>
            </a:r>
          </a:p>
          <a:p>
            <a:pPr lvl="2"/>
            <a:r>
              <a:rPr lang="fr-FR" dirty="0" smtClean="0"/>
              <a:t>Screening négatif : randomisation pour entretien diagnostique structuré</a:t>
            </a:r>
          </a:p>
          <a:p>
            <a:r>
              <a:rPr lang="fr-FR" dirty="0" smtClean="0"/>
              <a:t>Objectif 2: Etude des déterminants neuropsychologiques, biologiques et d’imagerie fonctionnelle des sujets avec TDA/H</a:t>
            </a:r>
          </a:p>
          <a:p>
            <a:r>
              <a:rPr lang="fr-FR" dirty="0" smtClean="0"/>
              <a:t>Objectif 3 : Validation des outils diagnostiques dans la population des plus de 60 ans</a:t>
            </a:r>
          </a:p>
        </p:txBody>
      </p:sp>
    </p:spTree>
    <p:extLst>
      <p:ext uri="{BB962C8B-B14F-4D97-AF65-F5344CB8AC3E}">
        <p14:creationId xmlns:p14="http://schemas.microsoft.com/office/powerpoint/2010/main" val="3689288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074743"/>
            <a:ext cx="7313613" cy="868362"/>
          </a:xfrm>
        </p:spPr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4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34181"/>
            <a:ext cx="7313613" cy="868362"/>
          </a:xfrm>
        </p:spPr>
        <p:txBody>
          <a:bodyPr/>
          <a:lstStyle/>
          <a:p>
            <a:r>
              <a:rPr lang="fr-FR" dirty="0" smtClean="0"/>
              <a:t>Une triade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symptomatique 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3144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Déficit d’attention :</a:t>
            </a:r>
          </a:p>
          <a:p>
            <a:pPr lvl="1"/>
            <a:r>
              <a:rPr lang="fr-FR" dirty="0" smtClean="0"/>
              <a:t>Manque de concentration</a:t>
            </a:r>
          </a:p>
          <a:p>
            <a:pPr lvl="1"/>
            <a:r>
              <a:rPr lang="fr-FR" dirty="0" smtClean="0"/>
              <a:t>Distractibilité</a:t>
            </a:r>
          </a:p>
          <a:p>
            <a:pPr lvl="1"/>
            <a:r>
              <a:rPr lang="fr-FR" dirty="0" smtClean="0"/>
              <a:t>Oublis, étourderies</a:t>
            </a:r>
          </a:p>
          <a:p>
            <a:pPr lvl="1"/>
            <a:r>
              <a:rPr lang="fr-FR" dirty="0" smtClean="0"/>
              <a:t>Problèmes avec l’organisation</a:t>
            </a:r>
          </a:p>
          <a:p>
            <a:r>
              <a:rPr lang="fr-FR" dirty="0" smtClean="0"/>
              <a:t>Hyperactivité :</a:t>
            </a:r>
          </a:p>
          <a:p>
            <a:pPr lvl="1"/>
            <a:r>
              <a:rPr lang="fr-FR" dirty="0" smtClean="0"/>
              <a:t>Instabilité motrice</a:t>
            </a:r>
          </a:p>
          <a:p>
            <a:pPr lvl="1"/>
            <a:r>
              <a:rPr lang="fr-FR" dirty="0" smtClean="0"/>
              <a:t>Besoin de s’activer</a:t>
            </a:r>
          </a:p>
          <a:p>
            <a:r>
              <a:rPr lang="fr-FR" dirty="0" smtClean="0"/>
              <a:t>Impulsivité :</a:t>
            </a:r>
          </a:p>
          <a:p>
            <a:pPr lvl="1"/>
            <a:r>
              <a:rPr lang="fr-FR" dirty="0" smtClean="0"/>
              <a:t>Difficultés à attendre</a:t>
            </a:r>
          </a:p>
          <a:p>
            <a:pPr lvl="1"/>
            <a:r>
              <a:rPr lang="fr-FR" dirty="0" smtClean="0"/>
              <a:t>Prises de risque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42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166" y="69057"/>
            <a:ext cx="7313613" cy="868362"/>
          </a:xfrm>
        </p:spPr>
        <p:txBody>
          <a:bodyPr/>
          <a:lstStyle/>
          <a:p>
            <a:r>
              <a:rPr lang="fr-FR" dirty="0" smtClean="0"/>
              <a:t>… des comorbidités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Troubles des apprentissages</a:t>
            </a:r>
          </a:p>
          <a:p>
            <a:r>
              <a:rPr lang="fr-FR" sz="2800" dirty="0" smtClean="0"/>
              <a:t>Troubles psychiatriques (humeur, anxiété)</a:t>
            </a:r>
          </a:p>
          <a:p>
            <a:r>
              <a:rPr lang="fr-FR" sz="2800" dirty="0" smtClean="0"/>
              <a:t>Troubles du sommeil</a:t>
            </a:r>
          </a:p>
          <a:p>
            <a:r>
              <a:rPr lang="fr-FR" sz="2800" dirty="0" smtClean="0"/>
              <a:t>Abus/dépendance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39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304" y="503238"/>
            <a:ext cx="7313613" cy="868362"/>
          </a:xfrm>
        </p:spPr>
        <p:txBody>
          <a:bodyPr/>
          <a:lstStyle/>
          <a:p>
            <a:r>
              <a:rPr lang="fr-FR" sz="4000" dirty="0" smtClean="0"/>
              <a:t>… sous-tendues par des perturbations …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72798"/>
            <a:ext cx="7313613" cy="4056062"/>
          </a:xfrm>
        </p:spPr>
        <p:txBody>
          <a:bodyPr>
            <a:normAutofit/>
          </a:bodyPr>
          <a:lstStyle/>
          <a:p>
            <a:r>
              <a:rPr lang="fr-FR" sz="3200" dirty="0"/>
              <a:t>Des fonctions exécutives</a:t>
            </a:r>
          </a:p>
          <a:p>
            <a:pPr lvl="1"/>
            <a:r>
              <a:rPr lang="fr-FR" sz="2800" dirty="0"/>
              <a:t>Déficit </a:t>
            </a:r>
            <a:r>
              <a:rPr lang="fr-FR" sz="2800" dirty="0" smtClean="0"/>
              <a:t>d’inhibition</a:t>
            </a:r>
            <a:endParaRPr lang="fr-FR" sz="3200" dirty="0" smtClean="0"/>
          </a:p>
          <a:p>
            <a:r>
              <a:rPr lang="fr-FR" sz="3200" dirty="0" smtClean="0"/>
              <a:t>Du système de récompense</a:t>
            </a:r>
          </a:p>
          <a:p>
            <a:pPr lvl="1"/>
            <a:r>
              <a:rPr lang="fr-FR" sz="2800" dirty="0" err="1" smtClean="0"/>
              <a:t>Reward</a:t>
            </a:r>
            <a:r>
              <a:rPr lang="fr-FR" sz="2800" dirty="0" smtClean="0"/>
              <a:t> </a:t>
            </a:r>
            <a:r>
              <a:rPr lang="fr-FR" sz="2800" dirty="0" err="1" smtClean="0"/>
              <a:t>deficiency</a:t>
            </a:r>
            <a:endParaRPr lang="fr-FR" sz="2800" dirty="0" smtClean="0"/>
          </a:p>
          <a:p>
            <a:r>
              <a:rPr lang="fr-FR" sz="3200" dirty="0" smtClean="0"/>
              <a:t>De la vigilance</a:t>
            </a:r>
          </a:p>
        </p:txBody>
      </p:sp>
    </p:spTree>
    <p:extLst>
      <p:ext uri="{BB962C8B-B14F-4D97-AF65-F5344CB8AC3E}">
        <p14:creationId xmlns:p14="http://schemas.microsoft.com/office/powerpoint/2010/main" val="236145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615" y="503238"/>
            <a:ext cx="7313613" cy="868362"/>
          </a:xfrm>
        </p:spPr>
        <p:txBody>
          <a:bodyPr/>
          <a:lstStyle/>
          <a:p>
            <a:r>
              <a:rPr lang="fr-FR" dirty="0" smtClean="0"/>
              <a:t>… occasionnant un retentissement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522065"/>
            <a:ext cx="7313613" cy="4056062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fr-FR" sz="2800" dirty="0" smtClean="0"/>
              <a:t>Scolaire / études</a:t>
            </a:r>
          </a:p>
          <a:p>
            <a:pPr>
              <a:spcBef>
                <a:spcPts val="200"/>
              </a:spcBef>
            </a:pPr>
            <a:r>
              <a:rPr lang="fr-FR" sz="2800" dirty="0" smtClean="0"/>
              <a:t>Troubles des conduites</a:t>
            </a:r>
          </a:p>
          <a:p>
            <a:pPr>
              <a:spcBef>
                <a:spcPts val="200"/>
              </a:spcBef>
            </a:pPr>
            <a:r>
              <a:rPr lang="fr-FR" sz="2800" dirty="0" smtClean="0"/>
              <a:t>Impact socio-économique</a:t>
            </a:r>
          </a:p>
          <a:p>
            <a:pPr>
              <a:spcBef>
                <a:spcPts val="200"/>
              </a:spcBef>
            </a:pPr>
            <a:r>
              <a:rPr lang="fr-FR" sz="2800" dirty="0" smtClean="0"/>
              <a:t>Fonctionnement social, familial, professionnel</a:t>
            </a:r>
          </a:p>
          <a:p>
            <a:pPr>
              <a:spcBef>
                <a:spcPts val="200"/>
              </a:spcBef>
            </a:pPr>
            <a:r>
              <a:rPr lang="fr-FR" sz="2800" dirty="0" smtClean="0"/>
              <a:t>Accidentologie</a:t>
            </a:r>
          </a:p>
          <a:p>
            <a:pPr>
              <a:spcBef>
                <a:spcPts val="200"/>
              </a:spcBef>
            </a:pPr>
            <a:r>
              <a:rPr lang="fr-FR" sz="2800" dirty="0" smtClean="0"/>
              <a:t>Sur-risque de mortalité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0428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211" y="449793"/>
            <a:ext cx="7313613" cy="868362"/>
          </a:xfrm>
        </p:spPr>
        <p:txBody>
          <a:bodyPr/>
          <a:lstStyle/>
          <a:p>
            <a:r>
              <a:rPr lang="fr-FR" dirty="0" smtClean="0"/>
              <a:t>… devant faire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l’objet </a:t>
            </a:r>
            <a:r>
              <a:rPr lang="fr-FR" dirty="0" smtClean="0"/>
              <a:t>d’une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000" b="1" dirty="0"/>
              <a:t>C</a:t>
            </a:r>
            <a:r>
              <a:rPr lang="fr-FR" sz="3000" b="1" dirty="0" smtClean="0"/>
              <a:t>ompensation des symptômes :</a:t>
            </a:r>
          </a:p>
          <a:p>
            <a:pPr lvl="1"/>
            <a:r>
              <a:rPr lang="fr-FR" dirty="0" smtClean="0"/>
              <a:t>Aménagements scolaires</a:t>
            </a:r>
          </a:p>
          <a:p>
            <a:pPr lvl="1"/>
            <a:r>
              <a:rPr lang="fr-FR" dirty="0" smtClean="0"/>
              <a:t>Soutien parental</a:t>
            </a:r>
          </a:p>
          <a:p>
            <a:pPr lvl="1"/>
            <a:r>
              <a:rPr lang="fr-FR" dirty="0" smtClean="0"/>
              <a:t>Attitudes éducatives adéquates</a:t>
            </a:r>
          </a:p>
          <a:p>
            <a:pPr lvl="1"/>
            <a:r>
              <a:rPr lang="fr-FR" dirty="0" smtClean="0"/>
              <a:t>Coaching organisationnel</a:t>
            </a:r>
          </a:p>
          <a:p>
            <a:r>
              <a:rPr lang="fr-FR" sz="3000" b="1" dirty="0" smtClean="0"/>
              <a:t>Amélioration des symptômes :</a:t>
            </a:r>
          </a:p>
          <a:p>
            <a:pPr lvl="1"/>
            <a:r>
              <a:rPr lang="fr-FR" dirty="0" smtClean="0"/>
              <a:t>Rééducation</a:t>
            </a:r>
          </a:p>
          <a:p>
            <a:pPr lvl="1"/>
            <a:r>
              <a:rPr lang="fr-FR" dirty="0" smtClean="0"/>
              <a:t>Remédiation cognitive</a:t>
            </a:r>
          </a:p>
          <a:p>
            <a:pPr lvl="1"/>
            <a:r>
              <a:rPr lang="fr-FR" dirty="0" err="1" smtClean="0"/>
              <a:t>Neurofeedback</a:t>
            </a:r>
            <a:endParaRPr lang="fr-FR" dirty="0" smtClean="0"/>
          </a:p>
          <a:p>
            <a:pPr lvl="1"/>
            <a:r>
              <a:rPr lang="fr-FR" b="1" dirty="0" smtClean="0"/>
              <a:t>Traitement stimulant de l’attention </a:t>
            </a:r>
            <a:r>
              <a:rPr lang="fr-FR" dirty="0" smtClean="0"/>
              <a:t>(</a:t>
            </a:r>
            <a:r>
              <a:rPr lang="fr-FR" dirty="0" err="1" smtClean="0"/>
              <a:t>méthylphénidate</a:t>
            </a:r>
            <a:r>
              <a:rPr lang="fr-FR" dirty="0"/>
              <a:t>)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1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481</TotalTime>
  <Words>1954</Words>
  <Application>Microsoft Macintosh PowerPoint</Application>
  <PresentationFormat>Présentation à l'écran (4:3)</PresentationFormat>
  <Paragraphs>238</Paragraphs>
  <Slides>43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Encrier</vt:lpstr>
      <vt:lpstr>Que sont devenus nos (vieux) TDA/H ?</vt:lpstr>
      <vt:lpstr>Déclaration de conflits d’intérêts</vt:lpstr>
      <vt:lpstr>Le TDA/H c’est quoi?</vt:lpstr>
      <vt:lpstr>TDA/H ?</vt:lpstr>
      <vt:lpstr>Une triade  symptomatique …</vt:lpstr>
      <vt:lpstr>… des comorbidités</vt:lpstr>
      <vt:lpstr>… sous-tendues par des perturbations …</vt:lpstr>
      <vt:lpstr>… occasionnant un retentissement …</vt:lpstr>
      <vt:lpstr>… devant faire  l’objet d’une …</vt:lpstr>
      <vt:lpstr>L’histoire naturelle  du TDA/H</vt:lpstr>
      <vt:lpstr>L’histoire naturelle  du TDA/H</vt:lpstr>
      <vt:lpstr>Ça existe encore après 60 ans?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C’est fréquent ?</vt:lpstr>
      <vt:lpstr>Quels sont les chiffres ?</vt:lpstr>
      <vt:lpstr>Quels sont les chiffres ?</vt:lpstr>
      <vt:lpstr>Quels sont les chiffres?</vt:lpstr>
      <vt:lpstr>Le TDA/H chez le sujet âgé existe, sa prévalence apparaît identique à celle retrouvée dans des populations d’adultes plus jeunes</vt:lpstr>
      <vt:lpstr>Et ils sont comment nos vieux TDA/H ?</vt:lpstr>
      <vt:lpstr>Profil symptomatique</vt:lpstr>
      <vt:lpstr>Comorbidités  psychiatriques</vt:lpstr>
      <vt:lpstr>Comorbidités  psychiatriques</vt:lpstr>
      <vt:lpstr>Sont-ils plus malades?</vt:lpstr>
      <vt:lpstr>Comment vivent-ils ?</vt:lpstr>
      <vt:lpstr>Et leur qualité de vie ?</vt:lpstr>
      <vt:lpstr>Même profil symptomatique plus de problèmes d’organisation Mêmes comorbidités Retentissement sur le fonctionnement social, l’état de santé et la qualité de vie  </vt:lpstr>
      <vt:lpstr>On peut encore  traiter ?</vt:lpstr>
      <vt:lpstr>Traiter le TDA/H</vt:lpstr>
      <vt:lpstr>Mais où sont-ils ?</vt:lpstr>
      <vt:lpstr>Présentation PowerPoint</vt:lpstr>
      <vt:lpstr>Le TDA/H  en consultation mémoire</vt:lpstr>
      <vt:lpstr>Pourquoi consulter  après 60 ans?</vt:lpstr>
      <vt:lpstr>Du neurodéveloppemental  au neurodégénératif</vt:lpstr>
      <vt:lpstr>TDA/H –  MCI / Alzheimer ?</vt:lpstr>
      <vt:lpstr>TDA/H –  syndromes parkinsoniens ?</vt:lpstr>
      <vt:lpstr>We need  more studies !</vt:lpstr>
      <vt:lpstr>We need  more studies !</vt:lpstr>
      <vt:lpstr>Merci de votre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sont devenus nos vieux TDA/H ?</dc:title>
  <dc:creator>Régis Lopez</dc:creator>
  <cp:lastModifiedBy>Régis Lopez</cp:lastModifiedBy>
  <cp:revision>32</cp:revision>
  <dcterms:created xsi:type="dcterms:W3CDTF">2014-09-10T14:53:58Z</dcterms:created>
  <dcterms:modified xsi:type="dcterms:W3CDTF">2014-11-24T14:40:04Z</dcterms:modified>
</cp:coreProperties>
</file>