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61" r:id="rId3"/>
    <p:sldId id="262" r:id="rId4"/>
    <p:sldId id="293" r:id="rId5"/>
    <p:sldId id="257" r:id="rId6"/>
    <p:sldId id="263" r:id="rId7"/>
    <p:sldId id="264" r:id="rId8"/>
    <p:sldId id="284" r:id="rId9"/>
    <p:sldId id="265" r:id="rId10"/>
    <p:sldId id="282" r:id="rId11"/>
    <p:sldId id="267" r:id="rId12"/>
    <p:sldId id="270" r:id="rId13"/>
    <p:sldId id="283" r:id="rId14"/>
    <p:sldId id="285" r:id="rId15"/>
    <p:sldId id="272" r:id="rId16"/>
    <p:sldId id="273" r:id="rId17"/>
    <p:sldId id="271" r:id="rId18"/>
    <p:sldId id="286" r:id="rId19"/>
    <p:sldId id="274" r:id="rId20"/>
    <p:sldId id="276" r:id="rId21"/>
    <p:sldId id="275" r:id="rId22"/>
    <p:sldId id="277" r:id="rId23"/>
    <p:sldId id="280" r:id="rId24"/>
    <p:sldId id="287" r:id="rId25"/>
    <p:sldId id="281" r:id="rId26"/>
    <p:sldId id="292" r:id="rId27"/>
    <p:sldId id="290" r:id="rId28"/>
    <p:sldId id="278" r:id="rId29"/>
    <p:sldId id="291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04"/>
    <a:srgbClr val="0186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22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5CC3-01A7-4444-8863-F1D1A9EA2B2F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998C0-E3C6-2947-B196-4C31D48CAA9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5A61-CD40-2044-AA31-F1FAA262637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5A61-CD40-2044-AA31-F1FAA262637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5A61-CD40-2044-AA31-F1FAA262637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6097-8B9F-B74F-BD6C-FCE7DF505593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BF98-AD1F-CC43-B717-C7F36899003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9.png"/><Relationship Id="rId7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5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9.png"/><Relationship Id="rId7" Type="http://schemas.openxmlformats.org/officeDocument/2006/relationships/image" Target="../media/image5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9.png"/><Relationship Id="rId7" Type="http://schemas.openxmlformats.org/officeDocument/2006/relationships/image" Target="../media/image5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2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3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2275" y="2469586"/>
            <a:ext cx="3622135" cy="1470025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18638"/>
                </a:solidFill>
              </a:rPr>
              <a:t>FORUM ASSOCIATION</a:t>
            </a:r>
            <a:endParaRPr lang="fr-FR" sz="3200" dirty="0">
              <a:solidFill>
                <a:srgbClr val="018638"/>
              </a:solidFill>
            </a:endParaRPr>
          </a:p>
        </p:txBody>
      </p:sp>
      <p:pic>
        <p:nvPicPr>
          <p:cNvPr id="4" name="Image 3" descr="Capture d’écran 2014-11-19 à 15.17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2275" cy="6858000"/>
          </a:xfrm>
          <a:prstGeom prst="rect">
            <a:avLst/>
          </a:prstGeom>
        </p:spPr>
      </p:pic>
      <p:pic>
        <p:nvPicPr>
          <p:cNvPr id="5" name="Image 4" descr="Capture d’écran 2014-11-19 à 15.17.51.png"/>
          <p:cNvPicPr>
            <a:picLocks noChangeAspect="1"/>
          </p:cNvPicPr>
          <p:nvPr/>
        </p:nvPicPr>
        <p:blipFill>
          <a:blip r:embed="rId2"/>
          <a:srcRect l="59915" t="25671" r="2770" b="59468"/>
          <a:stretch>
            <a:fillRect/>
          </a:stretch>
        </p:blipFill>
        <p:spPr>
          <a:xfrm>
            <a:off x="3041467" y="2469586"/>
            <a:ext cx="2053188" cy="1019194"/>
          </a:xfrm>
          <a:prstGeom prst="rect">
            <a:avLst/>
          </a:prstGeom>
        </p:spPr>
      </p:pic>
      <p:pic>
        <p:nvPicPr>
          <p:cNvPr id="6" name="Image 5" descr="Capture d’écran 2014-11-19 à 15.17.51.png"/>
          <p:cNvPicPr>
            <a:picLocks noChangeAspect="1"/>
          </p:cNvPicPr>
          <p:nvPr/>
        </p:nvPicPr>
        <p:blipFill>
          <a:blip r:embed="rId2"/>
          <a:srcRect l="59915" t="25671" r="2770" b="59468"/>
          <a:stretch>
            <a:fillRect/>
          </a:stretch>
        </p:blipFill>
        <p:spPr>
          <a:xfrm>
            <a:off x="345006" y="5303250"/>
            <a:ext cx="2320198" cy="1019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32580" y="112718"/>
            <a:ext cx="6042958" cy="1535107"/>
            <a:chOff x="0" y="1423993"/>
            <a:chExt cx="6042958" cy="1535107"/>
          </a:xfrm>
        </p:grpSpPr>
        <p:pic>
          <p:nvPicPr>
            <p:cNvPr id="7170" name="Picture 2" descr="C:\Users\dell\Desktop\Capture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423993"/>
              <a:ext cx="5730875" cy="1311275"/>
            </a:xfrm>
            <a:prstGeom prst="rect">
              <a:avLst/>
            </a:prstGeom>
            <a:noFill/>
          </p:spPr>
        </p:pic>
        <p:pic>
          <p:nvPicPr>
            <p:cNvPr id="7171" name="Picture 3" descr="C:\Users\dell\Desktop\Capturer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29821" y="2722563"/>
              <a:ext cx="3513137" cy="236537"/>
            </a:xfrm>
            <a:prstGeom prst="rect">
              <a:avLst/>
            </a:prstGeom>
            <a:noFill/>
          </p:spPr>
        </p:pic>
      </p:grpSp>
      <p:pic>
        <p:nvPicPr>
          <p:cNvPr id="7172" name="Picture 4" descr="C:\Users\dell\Desktop\Captur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176" y="1982233"/>
            <a:ext cx="7475538" cy="2598737"/>
          </a:xfrm>
          <a:prstGeom prst="rect">
            <a:avLst/>
          </a:prstGeom>
          <a:noFill/>
        </p:spPr>
      </p:pic>
      <p:pic>
        <p:nvPicPr>
          <p:cNvPr id="7173" name="Picture 5" descr="C:\Users\dell\Desktop\Captur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8356" y="4871073"/>
            <a:ext cx="3349321" cy="1819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notions</a:t>
            </a:r>
            <a:endParaRPr lang="fr-FR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 lvl="1"/>
            <a:r>
              <a:rPr lang="fr-FR" dirty="0" smtClean="0"/>
              <a:t>Science rigoureuse de l’expérience en 1</a:t>
            </a:r>
            <a:r>
              <a:rPr lang="fr-FR" baseline="30000" dirty="0" smtClean="0"/>
              <a:t>ère</a:t>
            </a:r>
            <a:r>
              <a:rPr lang="fr-FR" dirty="0" smtClean="0"/>
              <a:t> personne (savoir descriptif de l’essence des phénomènes – </a:t>
            </a:r>
            <a:r>
              <a:rPr lang="fr-FR" sz="2000" dirty="0" smtClean="0"/>
              <a:t>le comment, pas le </a:t>
            </a:r>
            <a:r>
              <a:rPr lang="fr-FR" sz="2000" dirty="0" err="1" smtClean="0"/>
              <a:t>pkoi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Epoché</a:t>
            </a:r>
            <a:r>
              <a:rPr lang="fr-FR" dirty="0" smtClean="0"/>
              <a:t>: Suspension de la thèse de l’existence du monde</a:t>
            </a:r>
          </a:p>
          <a:p>
            <a:pPr lvl="2"/>
            <a:r>
              <a:rPr lang="fr-FR" dirty="0" smtClean="0"/>
              <a:t>Les objets du monde sont compris en tant que phénomènes, i.e. toujours dépendant d’une conscience qui les visent </a:t>
            </a:r>
          </a:p>
          <a:p>
            <a:pPr lvl="2"/>
            <a:r>
              <a:rPr lang="fr-FR" dirty="0" smtClean="0"/>
              <a:t>Par ex, on n’étudie pas la perception d’un stimulus extérieur indépendant mais toujours la manière dont le sujet de l’expérience constitue son monde et sa </a:t>
            </a:r>
            <a:r>
              <a:rPr lang="fr-FR" smtClean="0"/>
              <a:t>propre perception</a:t>
            </a:r>
            <a:endParaRPr lang="fr-FR" dirty="0" smtClean="0"/>
          </a:p>
          <a:p>
            <a:pPr lvl="2"/>
            <a:r>
              <a:rPr lang="fr-FR" dirty="0" smtClean="0"/>
              <a:t>autre ex, on n’étudie pas la mémoire mais qu’est-ce que se souvenir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notions</a:t>
            </a:r>
            <a:endParaRPr lang="fr-FR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788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 smtClean="0"/>
              <a:t>Méthode: la variation eidétique</a:t>
            </a:r>
          </a:p>
          <a:p>
            <a:pPr lvl="2"/>
            <a:r>
              <a:rPr lang="fr-FR" dirty="0" smtClean="0"/>
              <a:t>Les structures (ou l’essence - l’</a:t>
            </a:r>
            <a:r>
              <a:rPr lang="fr-FR" dirty="0" err="1" smtClean="0"/>
              <a:t>eidos</a:t>
            </a:r>
            <a:r>
              <a:rPr lang="fr-FR" dirty="0" smtClean="0"/>
              <a:t>) s’appréhendent par la méthode de la variation imaginative d’une expérience donnée</a:t>
            </a:r>
          </a:p>
          <a:p>
            <a:pPr lvl="3"/>
            <a:r>
              <a:rPr lang="fr-FR" dirty="0" smtClean="0"/>
              <a:t>On part des phénomènes eux-mêmes, pas d’une théorie préconçue (le cerveau fonctionne comme un ordinateur ; l’inconscient détermine nos expériences…), que l’on fait varier</a:t>
            </a:r>
          </a:p>
          <a:p>
            <a:pPr lvl="3"/>
            <a:r>
              <a:rPr lang="fr-FR" dirty="0" smtClean="0"/>
              <a:t>Ex: j’imagine le plus d’expériences temporelles que je peux (mélodie, phrase, émotion…); dans tous les cas, les structures </a:t>
            </a:r>
            <a:r>
              <a:rPr lang="fr-FR" dirty="0" err="1" smtClean="0"/>
              <a:t>temporalisantes</a:t>
            </a:r>
            <a:r>
              <a:rPr lang="fr-FR" dirty="0" smtClean="0"/>
              <a:t> sont nécessaires (mais non suffisantes)</a:t>
            </a:r>
          </a:p>
          <a:p>
            <a:pPr lvl="2"/>
            <a:r>
              <a:rPr lang="fr-FR" dirty="0" smtClean="0"/>
              <a:t>Nécessite surtout plusieurs phénoménologues plutôt que plusieurs sujets d’études…</a:t>
            </a:r>
          </a:p>
          <a:p>
            <a:pPr lvl="2"/>
            <a:r>
              <a:rPr lang="fr-FR" dirty="0" smtClean="0"/>
              <a:t>Méthode adaptative, complémentaire d’autres disciplines comme les neurosciences par ex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752165"/>
            <a:ext cx="7772400" cy="1362075"/>
          </a:xfrm>
        </p:spPr>
        <p:txBody>
          <a:bodyPr/>
          <a:lstStyle/>
          <a:p>
            <a:pPr algn="ctr"/>
            <a:r>
              <a:rPr lang="fr-FR" dirty="0" smtClean="0"/>
              <a:t>Intérêts </a:t>
            </a:r>
            <a:r>
              <a:rPr lang="fr-FR" dirty="0" smtClean="0"/>
              <a:t>pour la psychiatrie moderne</a:t>
            </a:r>
            <a:endParaRPr lang="fr-FR" dirty="0"/>
          </a:p>
        </p:txBody>
      </p:sp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7" descr="Logo_w_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pic>
        <p:nvPicPr>
          <p:cNvPr id="8" name="Image 6" descr="Capture d’écran 2014-11-19 à 15.24.38.png"/>
          <p:cNvPicPr>
            <a:picLocks noChangeAspect="1"/>
          </p:cNvPicPr>
          <p:nvPr/>
        </p:nvPicPr>
        <p:blipFill>
          <a:blip r:embed="rId4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752165"/>
            <a:ext cx="7772400" cy="1362075"/>
          </a:xfrm>
        </p:spPr>
        <p:txBody>
          <a:bodyPr/>
          <a:lstStyle/>
          <a:p>
            <a:pPr algn="ctr"/>
            <a:r>
              <a:rPr lang="fr-FR" dirty="0" smtClean="0"/>
              <a:t>Intérêt pour le Diagnostique</a:t>
            </a:r>
            <a:endParaRPr lang="fr-FR" dirty="0"/>
          </a:p>
        </p:txBody>
      </p:sp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7" descr="Logo_w_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pic>
        <p:nvPicPr>
          <p:cNvPr id="8" name="Image 6" descr="Capture d’écran 2014-11-19 à 15.24.38.png"/>
          <p:cNvPicPr>
            <a:picLocks noChangeAspect="1"/>
          </p:cNvPicPr>
          <p:nvPr/>
        </p:nvPicPr>
        <p:blipFill>
          <a:blip r:embed="rId4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Intérêts en 2014</a:t>
            </a:r>
            <a:endParaRPr lang="fr-FR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1) Approche diagnostique</a:t>
            </a:r>
          </a:p>
          <a:p>
            <a:pPr lvl="1"/>
            <a:r>
              <a:rPr lang="fr-FR" dirty="0" smtClean="0"/>
              <a:t>Clarifier et préciser les diagnostics</a:t>
            </a:r>
          </a:p>
          <a:p>
            <a:pPr lvl="1"/>
            <a:r>
              <a:rPr lang="fr-FR" dirty="0" smtClean="0"/>
              <a:t>Notamment dans les cas ambigües</a:t>
            </a:r>
          </a:p>
          <a:p>
            <a:pPr lvl="2"/>
            <a:r>
              <a:rPr lang="fr-FR" dirty="0" smtClean="0"/>
              <a:t>État </a:t>
            </a:r>
            <a:r>
              <a:rPr lang="fr-FR" dirty="0" err="1" smtClean="0"/>
              <a:t>prodromaux</a:t>
            </a:r>
            <a:r>
              <a:rPr lang="fr-FR" dirty="0" smtClean="0"/>
              <a:t> (entrée dans la schizophrénie, entrée dans la démence…)</a:t>
            </a:r>
          </a:p>
          <a:p>
            <a:pPr lvl="2"/>
            <a:r>
              <a:rPr lang="fr-FR" dirty="0" smtClean="0"/>
              <a:t>Echelle EASE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703707" y="4508058"/>
            <a:ext cx="7542702" cy="1760709"/>
            <a:chOff x="515448" y="4508058"/>
            <a:chExt cx="7542702" cy="1760709"/>
          </a:xfrm>
        </p:grpSpPr>
        <p:pic>
          <p:nvPicPr>
            <p:cNvPr id="3074" name="Picture 2" descr="C:\Users\dell\Desktop\Capture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5448" y="4508058"/>
              <a:ext cx="6201335" cy="1618105"/>
            </a:xfrm>
            <a:prstGeom prst="rect">
              <a:avLst/>
            </a:prstGeom>
            <a:noFill/>
          </p:spPr>
        </p:pic>
        <p:pic>
          <p:nvPicPr>
            <p:cNvPr id="3075" name="Picture 3" descr="C:\Users\dell\Desktop\Capturer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03875" y="6056042"/>
              <a:ext cx="2454275" cy="2127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EASE</a:t>
            </a:r>
            <a:endParaRPr lang="fr-FR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Etudie les troubles de la conscience de soi, dans son niveau le plus élémentaire</a:t>
            </a:r>
          </a:p>
          <a:p>
            <a:pPr lvl="1"/>
            <a:r>
              <a:rPr lang="fr-FR" dirty="0" smtClean="0"/>
              <a:t>40 items divisés en 5 domaines ; Durée de passation moyenne = 90 minutes</a:t>
            </a:r>
          </a:p>
          <a:p>
            <a:endParaRPr lang="fr-FR" dirty="0"/>
          </a:p>
        </p:txBody>
      </p:sp>
      <p:graphicFrame>
        <p:nvGraphicFramePr>
          <p:cNvPr id="11" name="Group 77"/>
          <p:cNvGraphicFramePr>
            <a:graphicFrameLocks/>
          </p:cNvGraphicFramePr>
          <p:nvPr/>
        </p:nvGraphicFramePr>
        <p:xfrm>
          <a:off x="457200" y="3774141"/>
          <a:ext cx="8229600" cy="2237106"/>
        </p:xfrm>
        <a:graphic>
          <a:graphicData uri="http://schemas.openxmlformats.org/drawingml/2006/table">
            <a:tbl>
              <a:tblPr/>
              <a:tblGrid>
                <a:gridCol w="2237221"/>
                <a:gridCol w="3714659"/>
                <a:gridCol w="227772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Composantes du soi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Outils d’évaluation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Profil dans la SCZ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Sens de l’agentivité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Tâche de jugement d’attribution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Tâche de monitoring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Sur attribution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Sous-attribution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Sens de l’appartenance (« body </a:t>
                      </a: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ownership</a:t>
                      </a: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Tâches somatiques ou proprioceptives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Altéré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dirty="0" smtClean="0"/>
              <a:t>EASE</a:t>
            </a:r>
            <a:endParaRPr lang="fr-F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51224" y="1647825"/>
            <a:ext cx="7667625" cy="4852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Spatialisation de l’expérience de la pensée (1.8)</a:t>
            </a:r>
          </a:p>
          <a:p>
            <a:pPr marL="749300" marR="0" lvl="2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les pensées s’enroulent à l’intérieur de la tête »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marR="0" lvl="2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Elle ressent ses pensées ‘comme si’ elles se trouvaient dans le côté droit de sa tête. »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Sentiment de changement par rapport à l’âge chronologique (2.10)</a:t>
            </a:r>
          </a:p>
          <a:p>
            <a:pPr marL="749300" marR="0" lvl="2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Il peut se sentir plus jeune, et par flash avoir l’impression d’être quelqu’un d’autre »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Phénomènes du miroir (3.2)</a:t>
            </a:r>
          </a:p>
          <a:p>
            <a:pPr marL="749300" marR="0" lvl="2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Quand elle s’est regardée dans le miroir, elle a porté son attention sur un œil, qu’elle a soudain vu comme un globe dans sa tête. C’était ‘surréaliste’, et elle a senti que son visage avait changé. »</a:t>
            </a: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Changement existentiel ou intellectuel (5.7)</a:t>
            </a:r>
          </a:p>
          <a:p>
            <a:pPr marL="749300" marR="0" lvl="2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de nouvelles idées, de nouveaux centres d’intérêt ont progressivement submergé ma vie, et je me suis absorbé dans la pensée. Cela a marqué ma vie dans tout son ensemble »</a:t>
            </a:r>
          </a:p>
          <a:p>
            <a:pPr marL="749300" marR="0" lvl="2" indent="0" algn="l" defTabSz="4572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fr-F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marR="0" lvl="2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marR="0" lvl="2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752165"/>
            <a:ext cx="7772400" cy="1362075"/>
          </a:xfrm>
        </p:spPr>
        <p:txBody>
          <a:bodyPr/>
          <a:lstStyle/>
          <a:p>
            <a:pPr algn="ctr"/>
            <a:r>
              <a:rPr lang="fr-FR" dirty="0" smtClean="0"/>
              <a:t>Intérêt pour la Recherche</a:t>
            </a:r>
            <a:endParaRPr lang="fr-FR" dirty="0"/>
          </a:p>
        </p:txBody>
      </p:sp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7" descr="Logo_w_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pic>
        <p:nvPicPr>
          <p:cNvPr id="8" name="Image 6" descr="Capture d’écran 2014-11-19 à 15.24.38.png"/>
          <p:cNvPicPr>
            <a:picLocks noChangeAspect="1"/>
          </p:cNvPicPr>
          <p:nvPr/>
        </p:nvPicPr>
        <p:blipFill>
          <a:blip r:embed="rId4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Intérêts en 2014</a:t>
            </a:r>
            <a:endParaRPr lang="fr-FR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2) Approche </a:t>
            </a:r>
            <a:r>
              <a:rPr lang="fr-FR" dirty="0" err="1" smtClean="0"/>
              <a:t>neurophénoménologique</a:t>
            </a:r>
            <a:endParaRPr lang="fr-FR" dirty="0" smtClean="0"/>
          </a:p>
          <a:p>
            <a:pPr lvl="1"/>
            <a:r>
              <a:rPr lang="fr-FR" dirty="0" smtClean="0"/>
              <a:t>La recherche en sciences cognitives visent à associer </a:t>
            </a:r>
          </a:p>
          <a:p>
            <a:pPr lvl="2"/>
            <a:r>
              <a:rPr lang="fr-FR" dirty="0" smtClean="0"/>
              <a:t>un vécu appréhendé sur le mode cognitivo-comportementaliste (ensemble de symptômes/comportements type DSM) et </a:t>
            </a:r>
          </a:p>
          <a:p>
            <a:pPr lvl="2"/>
            <a:r>
              <a:rPr lang="fr-FR" dirty="0" smtClean="0"/>
              <a:t>des marqueurs biologiques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975412"/>
            <a:ext cx="34603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Critères DSM de l’EDM: plus de 200 formes cliniques de dépression…</a:t>
            </a:r>
            <a:endParaRPr lang="fr-F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85205" y="4975412"/>
            <a:ext cx="34603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Marqueurs de dysfonction du SNA, Variabilité de la Fréquence Cardiaque</a:t>
            </a:r>
            <a:endParaRPr lang="fr-FR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17576" y="5504329"/>
            <a:ext cx="116762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041" y="2344965"/>
            <a:ext cx="7290115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18638"/>
                </a:solidFill>
              </a:rPr>
              <a:t>Sémiologie moderne et diagnostics psychiatriques : </a:t>
            </a:r>
            <a:br>
              <a:rPr lang="fr-FR" sz="3200" dirty="0" smtClean="0">
                <a:solidFill>
                  <a:srgbClr val="018638"/>
                </a:solidFill>
              </a:rPr>
            </a:br>
            <a:r>
              <a:rPr lang="fr-FR" sz="3200" dirty="0" smtClean="0">
                <a:solidFill>
                  <a:srgbClr val="018638"/>
                </a:solidFill>
              </a:rPr>
              <a:t>un couple inséparable !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68957" y="5864286"/>
            <a:ext cx="257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6600"/>
                </a:solidFill>
              </a:rPr>
              <a:t>www.asso-aesp.fr</a:t>
            </a:r>
            <a:endParaRPr lang="fr-FR" sz="2000" dirty="0" smtClean="0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1356" y="4280616"/>
            <a:ext cx="9180000" cy="329278"/>
          </a:xfrm>
          <a:prstGeom prst="rect">
            <a:avLst/>
          </a:prstGeom>
          <a:solidFill>
            <a:srgbClr val="FF6600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-31356" y="6544402"/>
            <a:ext cx="9216000" cy="329278"/>
          </a:xfrm>
          <a:prstGeom prst="rect">
            <a:avLst/>
          </a:prstGeom>
          <a:solidFill>
            <a:srgbClr val="FF6600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Capture d’écran 2014-11-19 à 15.32.58.png"/>
          <p:cNvPicPr>
            <a:picLocks noChangeAspect="1"/>
          </p:cNvPicPr>
          <p:nvPr/>
        </p:nvPicPr>
        <p:blipFill>
          <a:blip r:embed="rId3"/>
          <a:srcRect l="4445" r="4514"/>
          <a:stretch>
            <a:fillRect/>
          </a:stretch>
        </p:blipFill>
        <p:spPr>
          <a:xfrm>
            <a:off x="-62713" y="-1"/>
            <a:ext cx="9365445" cy="1828801"/>
          </a:xfrm>
          <a:prstGeom prst="rect">
            <a:avLst/>
          </a:prstGeom>
        </p:spPr>
      </p:pic>
      <p:pic>
        <p:nvPicPr>
          <p:cNvPr id="15" name="Image 14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" y="4641255"/>
            <a:ext cx="4061327" cy="187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" y="1417638"/>
            <a:ext cx="9144000" cy="1315957"/>
            <a:chOff x="0" y="0"/>
            <a:chExt cx="9144000" cy="1315957"/>
          </a:xfrm>
        </p:grpSpPr>
        <p:pic>
          <p:nvPicPr>
            <p:cNvPr id="10" name="Espace réservé du contenu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467551" cy="1224134"/>
            </a:xfrm>
            <a:prstGeom prst="rect">
              <a:avLst/>
            </a:prstGeom>
          </p:spPr>
        </p:pic>
        <p:pic>
          <p:nvPicPr>
            <p:cNvPr id="11" name="Picture 2" descr="C:\Users\dell\Desktop\Capture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08774" y="980728"/>
              <a:ext cx="4435226" cy="335229"/>
            </a:xfrm>
            <a:prstGeom prst="rect">
              <a:avLst/>
            </a:prstGeom>
            <a:noFill/>
          </p:spPr>
        </p:pic>
      </p:grp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2733595"/>
            <a:ext cx="7715204" cy="144403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fr-FR" sz="2000" dirty="0" smtClean="0"/>
              <a:t>Prendre en compte les données à la 1ère personne (disposition du sujet au moment de l’expérimentation) permet de faire émerger des régularités statistiques dans le bruit des données neurophysiologiques</a:t>
            </a:r>
          </a:p>
        </p:txBody>
      </p:sp>
      <p:pic>
        <p:nvPicPr>
          <p:cNvPr id="14" name="Espace réservé du contenu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1" y="4150361"/>
            <a:ext cx="6552727" cy="2721656"/>
          </a:xfrm>
          <a:prstGeom prst="rect">
            <a:avLst/>
          </a:prstGeom>
        </p:spPr>
      </p:pic>
      <p:sp>
        <p:nvSpPr>
          <p:cNvPr id="16" name="Title 1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Intérêts en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2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dirty="0" smtClean="0"/>
              <a:t>Intérêts en 2014</a:t>
            </a:r>
            <a:endParaRPr lang="fr-FR" dirty="0"/>
          </a:p>
        </p:txBody>
      </p:sp>
      <p:pic>
        <p:nvPicPr>
          <p:cNvPr id="10" name="Picture 9" descr="Captur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7825"/>
            <a:ext cx="9144000" cy="3018833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467544" y="4778188"/>
            <a:ext cx="8229600" cy="170080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Hyporéactivité cardiaque et cérébrovasculaire à l’anticipation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émotionnelle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dans la dépression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Mesures simultanées de la FC et de la Pulsatilité cérébrale dans un protocole S1-S2,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avec </a:t>
            </a:r>
            <a:r>
              <a:rPr kumimoji="0" lang="fr-FR" sz="2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entretiens d’explicitation</a:t>
            </a:r>
            <a:endParaRPr kumimoji="0" lang="fr-FR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8925903" cy="1430651"/>
            <a:chOff x="0" y="0"/>
            <a:chExt cx="8925903" cy="1430651"/>
          </a:xfrm>
        </p:grpSpPr>
        <p:pic>
          <p:nvPicPr>
            <p:cNvPr id="6146" name="Picture 2" descr="C:\Users\dell\Desktop\Captur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716783" cy="1430651"/>
            </a:xfrm>
            <a:prstGeom prst="rect">
              <a:avLst/>
            </a:prstGeom>
            <a:noFill/>
          </p:spPr>
        </p:pic>
        <p:pic>
          <p:nvPicPr>
            <p:cNvPr id="6147" name="Picture 3" descr="C:\Users\dell\Desktop\Capture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65266" y="455925"/>
              <a:ext cx="2560637" cy="487363"/>
            </a:xfrm>
            <a:prstGeom prst="rect">
              <a:avLst/>
            </a:prstGeom>
            <a:noFill/>
          </p:spPr>
        </p:pic>
        <p:pic>
          <p:nvPicPr>
            <p:cNvPr id="6148" name="Picture 4" descr="C:\Users\dell\Desktop\Capturer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50978" y="1041400"/>
              <a:ext cx="2574925" cy="2508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dirty="0" smtClean="0"/>
              <a:t>Entretien d’explicitation</a:t>
            </a:r>
            <a:endParaRPr lang="fr-FR" dirty="0"/>
          </a:p>
        </p:txBody>
      </p:sp>
      <p:pic>
        <p:nvPicPr>
          <p:cNvPr id="4098" name="Picture 2" descr="C:\Users\dell\Desktop\4103X3CJARL._SY344_BO1,204,203,200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4528" y="1764677"/>
            <a:ext cx="2484717" cy="3737879"/>
          </a:xfrm>
          <a:prstGeom prst="rect">
            <a:avLst/>
          </a:prstGeom>
          <a:noFill/>
        </p:spPr>
      </p:pic>
      <p:pic>
        <p:nvPicPr>
          <p:cNvPr id="4099" name="Picture 3" descr="C:\Users\dell\Desktop\s200_pierre.vermers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5222" y="1764677"/>
            <a:ext cx="1799012" cy="1799012"/>
          </a:xfrm>
          <a:prstGeom prst="rect">
            <a:avLst/>
          </a:prstGeom>
          <a:noFill/>
        </p:spPr>
      </p:pic>
      <p:pic>
        <p:nvPicPr>
          <p:cNvPr id="4100" name="Picture 4" descr="C:\Users\dell\Desktop\Claire_Petitmengin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5222" y="3703544"/>
            <a:ext cx="1799012" cy="1799012"/>
          </a:xfrm>
          <a:prstGeom prst="rect">
            <a:avLst/>
          </a:prstGeom>
          <a:noFill/>
        </p:spPr>
      </p:pic>
      <p:pic>
        <p:nvPicPr>
          <p:cNvPr id="10" name="Picture 2" descr="C:\Users\dell\Desktop\DEPRAZ_Natalie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6782" y="2401900"/>
            <a:ext cx="1512817" cy="209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Research</a:t>
            </a:r>
            <a:r>
              <a:rPr lang="fr-FR" dirty="0" smtClean="0"/>
              <a:t> Domain </a:t>
            </a:r>
            <a:r>
              <a:rPr lang="fr-FR" dirty="0" err="1" smtClean="0"/>
              <a:t>Criteria</a:t>
            </a:r>
            <a:endParaRPr lang="fr-FR" dirty="0"/>
          </a:p>
        </p:txBody>
      </p:sp>
      <p:grpSp>
        <p:nvGrpSpPr>
          <p:cNvPr id="10" name="Group 9"/>
          <p:cNvGrpSpPr/>
          <p:nvPr/>
        </p:nvGrpSpPr>
        <p:grpSpPr>
          <a:xfrm>
            <a:off x="2895039" y="1445106"/>
            <a:ext cx="2707903" cy="1830481"/>
            <a:chOff x="1218639" y="1846263"/>
            <a:chExt cx="2065338" cy="1447800"/>
          </a:xfrm>
        </p:grpSpPr>
        <p:pic>
          <p:nvPicPr>
            <p:cNvPr id="5122" name="Picture 2" descr="C:\Users\dell\Desktop\Capture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8639" y="2409825"/>
              <a:ext cx="2065338" cy="884238"/>
            </a:xfrm>
            <a:prstGeom prst="rect">
              <a:avLst/>
            </a:prstGeom>
            <a:noFill/>
          </p:spPr>
        </p:pic>
        <p:pic>
          <p:nvPicPr>
            <p:cNvPr id="5123" name="Picture 3" descr="C:\Users\dell\Desktop\Capturer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26577" y="1846263"/>
              <a:ext cx="2057400" cy="563562"/>
            </a:xfrm>
            <a:prstGeom prst="rect">
              <a:avLst/>
            </a:prstGeom>
            <a:noFill/>
          </p:spPr>
        </p:pic>
      </p:grpSp>
      <p:pic>
        <p:nvPicPr>
          <p:cNvPr id="5126" name="Picture 6" descr="C:\Users\dell\Desktop\Captur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688" y="3504733"/>
            <a:ext cx="7835335" cy="1309313"/>
          </a:xfrm>
          <a:prstGeom prst="rect">
            <a:avLst/>
          </a:prstGeom>
          <a:noFill/>
        </p:spPr>
      </p:pic>
      <p:pic>
        <p:nvPicPr>
          <p:cNvPr id="5127" name="Picture 7" descr="C:\Users\dell\Desktop\Captur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96279" y="4814046"/>
            <a:ext cx="7623927" cy="1275746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3263153" y="3962400"/>
            <a:ext cx="46795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6688" y="4249271"/>
            <a:ext cx="32095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921" y="4752000"/>
            <a:ext cx="3299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08376" y="5316071"/>
            <a:ext cx="20798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18965" y="5809129"/>
            <a:ext cx="25280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752165"/>
            <a:ext cx="7772400" cy="1362075"/>
          </a:xfrm>
        </p:spPr>
        <p:txBody>
          <a:bodyPr/>
          <a:lstStyle/>
          <a:p>
            <a:pPr algn="ctr"/>
            <a:r>
              <a:rPr lang="fr-FR" dirty="0" smtClean="0"/>
              <a:t>intérêt </a:t>
            </a:r>
            <a:r>
              <a:rPr lang="fr-FR" dirty="0" smtClean="0"/>
              <a:t>Thérapeutique?</a:t>
            </a:r>
            <a:endParaRPr lang="fr-FR" dirty="0"/>
          </a:p>
        </p:txBody>
      </p:sp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7" descr="Logo_w_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pic>
        <p:nvPicPr>
          <p:cNvPr id="8" name="Image 6" descr="Capture d’écran 2014-11-19 à 15.24.38.png"/>
          <p:cNvPicPr>
            <a:picLocks noChangeAspect="1"/>
          </p:cNvPicPr>
          <p:nvPr/>
        </p:nvPicPr>
        <p:blipFill>
          <a:blip r:embed="rId4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Intérêts en 2014</a:t>
            </a:r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3) intérêt thérapeutique?</a:t>
            </a:r>
          </a:p>
          <a:p>
            <a:pPr lvl="1"/>
            <a:r>
              <a:rPr lang="fr-FR" dirty="0" smtClean="0"/>
              <a:t>favoriser l’alliance en reformulant le vécu réel et profond du patient</a:t>
            </a:r>
          </a:p>
          <a:p>
            <a:pPr lvl="1"/>
            <a:r>
              <a:rPr lang="fr-FR" dirty="0" smtClean="0"/>
              <a:t>Favoriser l’intersubjectivité par un sentiment de reconnaissance du thérapeute qui ‘comprend’ l’expérience préconsciente du patient (‘c’est exactement ça’).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752165"/>
            <a:ext cx="7772400" cy="1362075"/>
          </a:xfrm>
        </p:spPr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7" descr="Logo_w_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pic>
        <p:nvPicPr>
          <p:cNvPr id="8" name="Image 6" descr="Capture d’écran 2014-11-19 à 15.24.38.png"/>
          <p:cNvPicPr>
            <a:picLocks noChangeAspect="1"/>
          </p:cNvPicPr>
          <p:nvPr/>
        </p:nvPicPr>
        <p:blipFill>
          <a:blip r:embed="rId4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Clarifier et préciser les symptômes et le vécu des patients, pour être au plus près des mécanismes préconscients (en marge de la conscience) qui constituent l’expérience pathologique</a:t>
            </a:r>
          </a:p>
          <a:p>
            <a:r>
              <a:rPr lang="fr-FR" dirty="0" smtClean="0"/>
              <a:t>Mettre en évidence des marqueurs (invariants) en 1</a:t>
            </a:r>
            <a:r>
              <a:rPr lang="fr-FR" baseline="30000" dirty="0" smtClean="0"/>
              <a:t>ère</a:t>
            </a:r>
            <a:r>
              <a:rPr lang="fr-FR" dirty="0" smtClean="0"/>
              <a:t> personne, à la fois diagnostics, thérapeutiques et à viser de recherche</a:t>
            </a:r>
          </a:p>
          <a:p>
            <a:r>
              <a:rPr lang="fr-FR" dirty="0" smtClean="0"/>
              <a:t>Méthode complémentaire des autres disciplines de la psychiatrie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AESP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Groupe phénoménologie de Tours</a:t>
            </a:r>
          </a:p>
          <a:p>
            <a:pPr lvl="1"/>
            <a:r>
              <a:rPr lang="fr-FR" dirty="0" smtClean="0"/>
              <a:t>Maël Lemoine</a:t>
            </a:r>
          </a:p>
          <a:p>
            <a:pPr lvl="1"/>
            <a:r>
              <a:rPr lang="fr-FR" dirty="0" err="1" smtClean="0"/>
              <a:t>Jérome</a:t>
            </a:r>
            <a:r>
              <a:rPr lang="fr-FR" dirty="0" smtClean="0"/>
              <a:t> </a:t>
            </a:r>
            <a:r>
              <a:rPr lang="fr-FR" dirty="0" err="1" smtClean="0"/>
              <a:t>Graux</a:t>
            </a:r>
            <a:endParaRPr lang="fr-FR" dirty="0" smtClean="0"/>
          </a:p>
          <a:p>
            <a:pPr lvl="1"/>
            <a:r>
              <a:rPr lang="fr-FR" dirty="0" smtClean="0"/>
              <a:t>Pierre Guillaume Barbe</a:t>
            </a:r>
          </a:p>
          <a:p>
            <a:pPr lvl="1"/>
            <a:r>
              <a:rPr lang="fr-FR" dirty="0" smtClean="0"/>
              <a:t>Sandrine </a:t>
            </a:r>
            <a:r>
              <a:rPr lang="fr-FR" dirty="0" err="1" smtClean="0"/>
              <a:t>Cognet</a:t>
            </a:r>
            <a:endParaRPr lang="fr-FR" dirty="0"/>
          </a:p>
        </p:txBody>
      </p:sp>
      <p:pic>
        <p:nvPicPr>
          <p:cNvPr id="11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795" y="1821887"/>
            <a:ext cx="2889022" cy="1333689"/>
          </a:xfrm>
          <a:prstGeom prst="rect">
            <a:avLst/>
          </a:prstGeom>
        </p:spPr>
      </p:pic>
      <p:pic>
        <p:nvPicPr>
          <p:cNvPr id="1026" name="Picture 2" descr="C:\Users\Tom Netbook\Desktop\Ma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7704" y="3897496"/>
            <a:ext cx="1241501" cy="1384105"/>
          </a:xfrm>
          <a:prstGeom prst="rect">
            <a:avLst/>
          </a:prstGeom>
          <a:noFill/>
        </p:spPr>
      </p:pic>
      <p:pic>
        <p:nvPicPr>
          <p:cNvPr id="1027" name="Picture 3" descr="C:\Users\Tom Netbook\Downloads\photoJ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4344" y="3897496"/>
            <a:ext cx="1312456" cy="1312456"/>
          </a:xfrm>
          <a:prstGeom prst="rect">
            <a:avLst/>
          </a:prstGeom>
          <a:noFill/>
        </p:spPr>
      </p:pic>
      <p:pic>
        <p:nvPicPr>
          <p:cNvPr id="1028" name="Picture 4" descr="C:\Users\Tom Netbook\Downloads\ATT_1416853960368_20141124_084756.jpg"/>
          <p:cNvPicPr>
            <a:picLocks noChangeAspect="1" noChangeArrowheads="1"/>
          </p:cNvPicPr>
          <p:nvPr/>
        </p:nvPicPr>
        <p:blipFill>
          <a:blip r:embed="rId7"/>
          <a:srcRect l="22244" r="12364"/>
          <a:stretch>
            <a:fillRect/>
          </a:stretch>
        </p:blipFill>
        <p:spPr bwMode="auto">
          <a:xfrm rot="16200000">
            <a:off x="7274553" y="5530248"/>
            <a:ext cx="1427542" cy="1227958"/>
          </a:xfrm>
          <a:prstGeom prst="rect">
            <a:avLst/>
          </a:prstGeom>
          <a:noFill/>
        </p:spPr>
      </p:pic>
      <p:pic>
        <p:nvPicPr>
          <p:cNvPr id="1029" name="Picture 5" descr="C:\Users\Tom Netbook\Desktop\IMG_20141125_2302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67" y="5444477"/>
            <a:ext cx="906892" cy="142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877671"/>
            <a:ext cx="8229600" cy="15105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Merci de votre attention!</a:t>
            </a: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2282" y="5745547"/>
            <a:ext cx="375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t.desmidt@chu-tours.fr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041" y="2344965"/>
            <a:ext cx="7290115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18638"/>
                </a:solidFill>
              </a:rPr>
              <a:t>Sémiologie et diagnostics psychiatriques : un couple moderne enrichi par la phénoménologie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68957" y="5864286"/>
            <a:ext cx="257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6600"/>
                </a:solidFill>
              </a:rPr>
              <a:t>www.asso-aesp.fr</a:t>
            </a:r>
            <a:endParaRPr lang="fr-FR" sz="2000" dirty="0" smtClean="0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1356" y="4280616"/>
            <a:ext cx="9180000" cy="329278"/>
          </a:xfrm>
          <a:prstGeom prst="rect">
            <a:avLst/>
          </a:prstGeom>
          <a:solidFill>
            <a:srgbClr val="FF6600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-31356" y="6544402"/>
            <a:ext cx="9216000" cy="329278"/>
          </a:xfrm>
          <a:prstGeom prst="rect">
            <a:avLst/>
          </a:prstGeom>
          <a:solidFill>
            <a:srgbClr val="FF6600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écran 2014-11-19 à 15.27.46.png"/>
          <p:cNvPicPr>
            <a:picLocks noChangeAspect="1"/>
          </p:cNvPicPr>
          <p:nvPr/>
        </p:nvPicPr>
        <p:blipFill>
          <a:blip r:embed="rId3"/>
          <a:srcRect b="9196"/>
          <a:stretch>
            <a:fillRect/>
          </a:stretch>
        </p:blipFill>
        <p:spPr>
          <a:xfrm>
            <a:off x="-78390" y="-15680"/>
            <a:ext cx="9316226" cy="1768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1469" y="4609894"/>
            <a:ext cx="3277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Thomas Desmidt</a:t>
            </a:r>
          </a:p>
          <a:p>
            <a:r>
              <a:rPr lang="fr-FR" sz="2000" dirty="0" smtClean="0"/>
              <a:t>Unité de Gérontopsychiatrie</a:t>
            </a:r>
          </a:p>
          <a:p>
            <a:r>
              <a:rPr lang="fr-FR" sz="2000" dirty="0" smtClean="0"/>
              <a:t>CHU de Tours</a:t>
            </a:r>
          </a:p>
          <a:p>
            <a:r>
              <a:rPr lang="fr-FR" sz="2000" dirty="0" smtClean="0"/>
              <a:t>t.desmidt@chu-tours.fr</a:t>
            </a:r>
            <a:endParaRPr lang="fr-FR" sz="2000" dirty="0"/>
          </a:p>
        </p:txBody>
      </p:sp>
      <p:pic>
        <p:nvPicPr>
          <p:cNvPr id="11" name="Picture 2" descr="C:\Users\dell\Desktop\60-7.jpg"/>
          <p:cNvPicPr>
            <a:picLocks noChangeAspect="1" noChangeArrowheads="1"/>
          </p:cNvPicPr>
          <p:nvPr/>
        </p:nvPicPr>
        <p:blipFill>
          <a:blip r:embed="rId4" cstate="print"/>
          <a:srcRect l="25152" t="39421" r="28138" b="14822"/>
          <a:stretch>
            <a:fillRect/>
          </a:stretch>
        </p:blipFill>
        <p:spPr bwMode="auto">
          <a:xfrm>
            <a:off x="1" y="5776373"/>
            <a:ext cx="2393576" cy="410341"/>
          </a:xfrm>
          <a:prstGeom prst="rect">
            <a:avLst/>
          </a:prstGeom>
          <a:noFill/>
        </p:spPr>
      </p:pic>
      <p:pic>
        <p:nvPicPr>
          <p:cNvPr id="1026" name="Picture 2" descr="C:\Users\dell\Desktop\Captur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180138"/>
            <a:ext cx="3101975" cy="693542"/>
          </a:xfrm>
          <a:prstGeom prst="rect">
            <a:avLst/>
          </a:prstGeom>
          <a:noFill/>
        </p:spPr>
      </p:pic>
      <p:pic>
        <p:nvPicPr>
          <p:cNvPr id="1029" name="Picture 5" descr="C:\Users\dell\Desktop\CHRU_logo_RV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609894"/>
            <a:ext cx="2246587" cy="116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041" y="2344965"/>
            <a:ext cx="7290115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18638"/>
                </a:solidFill>
              </a:rPr>
              <a:t>Pas de conflit d’intérêt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68957" y="5864286"/>
            <a:ext cx="257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6600"/>
                </a:solidFill>
              </a:rPr>
              <a:t>www.asso-aesp.fr</a:t>
            </a:r>
            <a:endParaRPr lang="fr-FR" sz="2000" dirty="0" smtClean="0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1356" y="4280616"/>
            <a:ext cx="9180000" cy="329278"/>
          </a:xfrm>
          <a:prstGeom prst="rect">
            <a:avLst/>
          </a:prstGeom>
          <a:solidFill>
            <a:srgbClr val="FF6600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-31356" y="6544402"/>
            <a:ext cx="9216000" cy="329278"/>
          </a:xfrm>
          <a:prstGeom prst="rect">
            <a:avLst/>
          </a:prstGeom>
          <a:solidFill>
            <a:srgbClr val="FF6600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écran 2014-11-19 à 15.27.46.png"/>
          <p:cNvPicPr>
            <a:picLocks noChangeAspect="1"/>
          </p:cNvPicPr>
          <p:nvPr/>
        </p:nvPicPr>
        <p:blipFill>
          <a:blip r:embed="rId3"/>
          <a:srcRect b="9196"/>
          <a:stretch>
            <a:fillRect/>
          </a:stretch>
        </p:blipFill>
        <p:spPr>
          <a:xfrm>
            <a:off x="-78390" y="-15680"/>
            <a:ext cx="9316226" cy="1768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1469" y="4609894"/>
            <a:ext cx="3277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Thomas Desmidt</a:t>
            </a:r>
          </a:p>
          <a:p>
            <a:r>
              <a:rPr lang="fr-FR" sz="2000" dirty="0" smtClean="0"/>
              <a:t>Unité de Gérontopsychiatrie</a:t>
            </a:r>
          </a:p>
          <a:p>
            <a:r>
              <a:rPr lang="fr-FR" sz="2000" dirty="0" smtClean="0"/>
              <a:t>CHU de Tours</a:t>
            </a:r>
          </a:p>
          <a:p>
            <a:r>
              <a:rPr lang="fr-FR" sz="2000" dirty="0" smtClean="0"/>
              <a:t>t.desmidt@chu-tours.fr</a:t>
            </a:r>
            <a:endParaRPr lang="fr-FR" sz="2000" dirty="0"/>
          </a:p>
        </p:txBody>
      </p:sp>
      <p:pic>
        <p:nvPicPr>
          <p:cNvPr id="10" name="Picture 2" descr="C:\Users\dell\Desktop\60-7.jpg"/>
          <p:cNvPicPr>
            <a:picLocks noChangeAspect="1" noChangeArrowheads="1"/>
          </p:cNvPicPr>
          <p:nvPr/>
        </p:nvPicPr>
        <p:blipFill>
          <a:blip r:embed="rId4" cstate="print"/>
          <a:srcRect l="25152" t="39421" r="28138" b="14822"/>
          <a:stretch>
            <a:fillRect/>
          </a:stretch>
        </p:blipFill>
        <p:spPr bwMode="auto">
          <a:xfrm>
            <a:off x="1" y="5776373"/>
            <a:ext cx="2393576" cy="410341"/>
          </a:xfrm>
          <a:prstGeom prst="rect">
            <a:avLst/>
          </a:prstGeom>
          <a:noFill/>
        </p:spPr>
      </p:pic>
      <p:pic>
        <p:nvPicPr>
          <p:cNvPr id="11" name="Picture 2" descr="C:\Users\dell\Desktop\Captur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180138"/>
            <a:ext cx="3101975" cy="693542"/>
          </a:xfrm>
          <a:prstGeom prst="rect">
            <a:avLst/>
          </a:prstGeom>
          <a:noFill/>
        </p:spPr>
      </p:pic>
      <p:pic>
        <p:nvPicPr>
          <p:cNvPr id="13" name="Picture 5" descr="C:\Users\dell\Desktop\CHRU_logo_RV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609894"/>
            <a:ext cx="2246587" cy="116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pic>
        <p:nvPicPr>
          <p:cNvPr id="1027" name="Picture 3" descr="C:\Users\dell\Desktop\husserl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1418" y="0"/>
            <a:ext cx="1303993" cy="1562076"/>
          </a:xfrm>
          <a:prstGeom prst="rect">
            <a:avLst/>
          </a:prstGeom>
          <a:noFill/>
        </p:spPr>
      </p:pic>
      <p:pic>
        <p:nvPicPr>
          <p:cNvPr id="1028" name="Picture 4" descr="C:\Users\dell\Desktop\Martin_Heidegg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1546" y="1647825"/>
            <a:ext cx="1107583" cy="1602162"/>
          </a:xfrm>
          <a:prstGeom prst="rect">
            <a:avLst/>
          </a:prstGeom>
          <a:noFill/>
        </p:spPr>
      </p:pic>
      <p:pic>
        <p:nvPicPr>
          <p:cNvPr id="1029" name="Picture 5" descr="C:\Users\dell\Desktop\Maurice-Merleau-Ponty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1418" y="1647826"/>
            <a:ext cx="1382456" cy="1602161"/>
          </a:xfrm>
          <a:prstGeom prst="rect">
            <a:avLst/>
          </a:prstGeom>
          <a:noFill/>
        </p:spPr>
      </p:pic>
      <p:pic>
        <p:nvPicPr>
          <p:cNvPr id="1030" name="Picture 6" descr="C:\Users\dell\Desktop\Levinas-portrai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2078" y="1647826"/>
            <a:ext cx="1355664" cy="1836925"/>
          </a:xfrm>
          <a:prstGeom prst="rect">
            <a:avLst/>
          </a:prstGeom>
          <a:noFill/>
        </p:spPr>
      </p:pic>
      <p:pic>
        <p:nvPicPr>
          <p:cNvPr id="1031" name="Picture 7" descr="C:\Users\dell\Desktop\ricoeur.jpg"/>
          <p:cNvPicPr>
            <a:picLocks noChangeAspect="1" noChangeArrowheads="1"/>
          </p:cNvPicPr>
          <p:nvPr/>
        </p:nvPicPr>
        <p:blipFill>
          <a:blip r:embed="rId9"/>
          <a:srcRect l="28922" r="30574"/>
          <a:stretch>
            <a:fillRect/>
          </a:stretch>
        </p:blipFill>
        <p:spPr bwMode="auto">
          <a:xfrm>
            <a:off x="5327254" y="1647826"/>
            <a:ext cx="1389529" cy="1783906"/>
          </a:xfrm>
          <a:prstGeom prst="rect">
            <a:avLst/>
          </a:prstGeom>
          <a:noFill/>
        </p:spPr>
      </p:pic>
      <p:pic>
        <p:nvPicPr>
          <p:cNvPr id="1032" name="Picture 8" descr="C:\Users\dell\Desktop\3c721873ce6348379fddb5e9059119304zYD6t.jpg"/>
          <p:cNvPicPr>
            <a:picLocks noChangeAspect="1" noChangeArrowheads="1"/>
          </p:cNvPicPr>
          <p:nvPr/>
        </p:nvPicPr>
        <p:blipFill>
          <a:blip r:embed="rId10"/>
          <a:srcRect l="9571" r="20038" b="12952"/>
          <a:stretch>
            <a:fillRect/>
          </a:stretch>
        </p:blipFill>
        <p:spPr bwMode="auto">
          <a:xfrm>
            <a:off x="2198570" y="1647826"/>
            <a:ext cx="1174377" cy="1452283"/>
          </a:xfrm>
          <a:prstGeom prst="rect">
            <a:avLst/>
          </a:prstGeom>
          <a:noFill/>
        </p:spPr>
      </p:pic>
      <p:pic>
        <p:nvPicPr>
          <p:cNvPr id="1033" name="Picture 9" descr="C:\Users\dell\Desktop\Minkowski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6168" y="3890683"/>
            <a:ext cx="1382402" cy="1911918"/>
          </a:xfrm>
          <a:prstGeom prst="rect">
            <a:avLst/>
          </a:prstGeom>
          <a:noFill/>
        </p:spPr>
      </p:pic>
      <p:pic>
        <p:nvPicPr>
          <p:cNvPr id="1034" name="Picture 10" descr="C:\Users\dell\Desktop\ludwig-binswang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28222" y="3987072"/>
            <a:ext cx="1343196" cy="1815529"/>
          </a:xfrm>
          <a:prstGeom prst="rect">
            <a:avLst/>
          </a:prstGeom>
          <a:noFill/>
        </p:spPr>
      </p:pic>
      <p:pic>
        <p:nvPicPr>
          <p:cNvPr id="1035" name="Picture 11" descr="C:\Users\dell\Desktop\Tellenbach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90082" y="3890684"/>
            <a:ext cx="1329595" cy="1950472"/>
          </a:xfrm>
          <a:prstGeom prst="rect">
            <a:avLst/>
          </a:prstGeom>
          <a:noFill/>
        </p:spPr>
      </p:pic>
      <p:pic>
        <p:nvPicPr>
          <p:cNvPr id="1036" name="Picture 12" descr="C:\Users\dell\Desktop\Jasper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77343" y="4098371"/>
            <a:ext cx="1239440" cy="1704230"/>
          </a:xfrm>
          <a:prstGeom prst="rect">
            <a:avLst/>
          </a:prstGeom>
          <a:noFill/>
        </p:spPr>
      </p:pic>
      <p:pic>
        <p:nvPicPr>
          <p:cNvPr id="1037" name="Picture 13" descr="C:\Users\dell\Desktop\psyphe-4e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02078" y="4126507"/>
            <a:ext cx="1355664" cy="167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pic>
        <p:nvPicPr>
          <p:cNvPr id="1026" name="Picture 2" descr="C:\Users\dell\Desktop\97897319975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8100" y="1624490"/>
            <a:ext cx="1910863" cy="2952282"/>
          </a:xfrm>
          <a:prstGeom prst="rect">
            <a:avLst/>
          </a:prstGeom>
          <a:noFill/>
        </p:spPr>
      </p:pic>
      <p:pic>
        <p:nvPicPr>
          <p:cNvPr id="9" name="Picture 2" descr="C:\Users\dell\Desktop\DEPRAZ_Natali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2078" y="1639313"/>
            <a:ext cx="1026022" cy="1420646"/>
          </a:xfrm>
          <a:prstGeom prst="rect">
            <a:avLst/>
          </a:prstGeom>
          <a:noFill/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398494" y="274638"/>
            <a:ext cx="551329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Phénoménologie et sciences cognitives</a:t>
            </a:r>
            <a:endParaRPr lang="fr-FR" dirty="0"/>
          </a:p>
        </p:txBody>
      </p:sp>
      <p:pic>
        <p:nvPicPr>
          <p:cNvPr id="11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703388" y="1624013"/>
            <a:ext cx="2446020" cy="3619500"/>
          </a:xfrm>
        </p:spPr>
      </p:pic>
      <p:pic>
        <p:nvPicPr>
          <p:cNvPr id="10" name="Espace réservé du contenu 6"/>
          <p:cNvPicPr>
            <a:picLocks noGrp="1" noChangeAspect="1"/>
          </p:cNvPicPr>
          <p:nvPr>
            <p:ph idx="4294967295"/>
          </p:nvPr>
        </p:nvPicPr>
        <p:blipFill>
          <a:blip r:embed="rId8" cstate="print"/>
          <a:stretch>
            <a:fillRect/>
          </a:stretch>
        </p:blipFill>
        <p:spPr>
          <a:xfrm>
            <a:off x="0" y="1624013"/>
            <a:ext cx="1703388" cy="1452562"/>
          </a:xfrm>
          <a:prstGeom prst="rect">
            <a:avLst/>
          </a:prstGeom>
        </p:spPr>
      </p:pic>
      <p:pic>
        <p:nvPicPr>
          <p:cNvPr id="12" name="Espace réservé du contenu 10"/>
          <p:cNvPicPr>
            <a:picLocks noChangeAspect="1"/>
          </p:cNvPicPr>
          <p:nvPr/>
        </p:nvPicPr>
        <p:blipFill>
          <a:blip r:embed="rId9" cstate="print"/>
          <a:srcRect l="16043" r="16308"/>
          <a:stretch>
            <a:fillRect/>
          </a:stretch>
        </p:blipFill>
        <p:spPr>
          <a:xfrm>
            <a:off x="0" y="3478752"/>
            <a:ext cx="2286000" cy="3379248"/>
          </a:xfrm>
          <a:prstGeom prst="rect">
            <a:avLst/>
          </a:prstGeom>
        </p:spPr>
      </p:pic>
      <p:pic>
        <p:nvPicPr>
          <p:cNvPr id="13" name="Picture 8" descr="C:\Users\dell\Desktop\Captur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3059959"/>
            <a:ext cx="3912253" cy="2396584"/>
          </a:xfrm>
          <a:prstGeom prst="rect">
            <a:avLst/>
          </a:prstGeom>
          <a:noFill/>
        </p:spPr>
      </p:pic>
      <p:pic>
        <p:nvPicPr>
          <p:cNvPr id="1027" name="Picture 3" descr="C:\Users\dell\Desktop\Capture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3683" y="5470560"/>
            <a:ext cx="4340318" cy="1401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pic>
        <p:nvPicPr>
          <p:cNvPr id="2050" name="Picture 2" descr="C:\Users\dell\Desktop\Gallagher-F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949306"/>
            <a:ext cx="1663982" cy="1844068"/>
          </a:xfrm>
          <a:prstGeom prst="rect">
            <a:avLst/>
          </a:prstGeom>
          <a:noFill/>
        </p:spPr>
      </p:pic>
      <p:pic>
        <p:nvPicPr>
          <p:cNvPr id="2052" name="Picture 4" descr="C:\Users\dell\Desktop\index.jpg"/>
          <p:cNvPicPr>
            <a:picLocks noChangeAspect="1" noChangeArrowheads="1"/>
          </p:cNvPicPr>
          <p:nvPr/>
        </p:nvPicPr>
        <p:blipFill>
          <a:blip r:embed="rId6"/>
          <a:srcRect l="3425" t="34335" r="19168"/>
          <a:stretch>
            <a:fillRect/>
          </a:stretch>
        </p:blipFill>
        <p:spPr bwMode="auto">
          <a:xfrm>
            <a:off x="5976676" y="1945331"/>
            <a:ext cx="3167325" cy="92600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4635875" y="4027110"/>
            <a:ext cx="2948828" cy="1779307"/>
            <a:chOff x="6195172" y="2927159"/>
            <a:chExt cx="2948828" cy="1779307"/>
          </a:xfrm>
        </p:grpSpPr>
        <p:pic>
          <p:nvPicPr>
            <p:cNvPr id="2053" name="Picture 5" descr="C:\Users\dell\Desktop\PRC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84701" y="2927159"/>
              <a:ext cx="1559299" cy="1559299"/>
            </a:xfrm>
            <a:prstGeom prst="rect">
              <a:avLst/>
            </a:prstGeom>
            <a:noFill/>
          </p:spPr>
        </p:pic>
        <p:pic>
          <p:nvPicPr>
            <p:cNvPr id="2054" name="Picture 6" descr="C:\Users\dell\Desktop\Steinbock-Portrait.jpg"/>
            <p:cNvPicPr>
              <a:picLocks noChangeAspect="1" noChangeArrowheads="1"/>
            </p:cNvPicPr>
            <p:nvPr/>
          </p:nvPicPr>
          <p:blipFill>
            <a:blip r:embed="rId8"/>
            <a:srcRect l="28441" t="9318" r="24500"/>
            <a:stretch>
              <a:fillRect/>
            </a:stretch>
          </p:blipFill>
          <p:spPr bwMode="auto">
            <a:xfrm>
              <a:off x="6195172" y="2927159"/>
              <a:ext cx="1389529" cy="1779307"/>
            </a:xfrm>
            <a:prstGeom prst="rect">
              <a:avLst/>
            </a:prstGeom>
            <a:noFill/>
          </p:spPr>
        </p:pic>
      </p:grpSp>
      <p:pic>
        <p:nvPicPr>
          <p:cNvPr id="2055" name="Picture 7" descr="C:\Users\dell\Desktop\danzahavi.jpg"/>
          <p:cNvPicPr>
            <a:picLocks noChangeAspect="1" noChangeArrowheads="1"/>
          </p:cNvPicPr>
          <p:nvPr/>
        </p:nvPicPr>
        <p:blipFill>
          <a:blip r:embed="rId9"/>
          <a:srcRect l="21045" r="19018"/>
          <a:stretch>
            <a:fillRect/>
          </a:stretch>
        </p:blipFill>
        <p:spPr bwMode="auto">
          <a:xfrm>
            <a:off x="4635875" y="1945331"/>
            <a:ext cx="1340802" cy="1891575"/>
          </a:xfrm>
          <a:prstGeom prst="rect">
            <a:avLst/>
          </a:prstGeom>
          <a:noFill/>
        </p:spPr>
      </p:pic>
      <p:pic>
        <p:nvPicPr>
          <p:cNvPr id="2057" name="Picture 9" descr="C:\Users\dell\Desktop\Captur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63983" y="1945331"/>
            <a:ext cx="2852455" cy="389312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06071" y="274638"/>
            <a:ext cx="535193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Phénoménologie et sciences cognitives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752165"/>
            <a:ext cx="7772400" cy="1362075"/>
          </a:xfrm>
        </p:spPr>
        <p:txBody>
          <a:bodyPr/>
          <a:lstStyle/>
          <a:p>
            <a:pPr algn="ctr"/>
            <a:r>
              <a:rPr lang="fr-FR" dirty="0" smtClean="0"/>
              <a:t>Quelques notions de Phénoménologie</a:t>
            </a:r>
            <a:endParaRPr lang="fr-FR" dirty="0"/>
          </a:p>
        </p:txBody>
      </p:sp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7" descr="Logo_w_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pic>
        <p:nvPicPr>
          <p:cNvPr id="8" name="Image 6" descr="Capture d’écran 2014-11-19 à 15.24.38.png"/>
          <p:cNvPicPr>
            <a:picLocks noChangeAspect="1"/>
          </p:cNvPicPr>
          <p:nvPr/>
        </p:nvPicPr>
        <p:blipFill>
          <a:blip r:embed="rId4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1-19 à 15.2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1647825"/>
          </a:xfrm>
          <a:prstGeom prst="rect">
            <a:avLst/>
          </a:prstGeom>
        </p:spPr>
      </p:pic>
      <p:pic>
        <p:nvPicPr>
          <p:cNvPr id="7" name="Image 6" descr="Capture d’écran 2014-11-19 à 15.24.38.png"/>
          <p:cNvPicPr>
            <a:picLocks noChangeAspect="1"/>
          </p:cNvPicPr>
          <p:nvPr/>
        </p:nvPicPr>
        <p:blipFill>
          <a:blip r:embed="rId3"/>
          <a:srcRect l="2229"/>
          <a:stretch>
            <a:fillRect/>
          </a:stretch>
        </p:blipFill>
        <p:spPr>
          <a:xfrm>
            <a:off x="0" y="6268767"/>
            <a:ext cx="8940191" cy="603250"/>
          </a:xfrm>
          <a:prstGeom prst="rect">
            <a:avLst/>
          </a:prstGeom>
        </p:spPr>
      </p:pic>
      <p:pic>
        <p:nvPicPr>
          <p:cNvPr id="8" name="Image 7" descr="Logo_w_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83" y="360640"/>
            <a:ext cx="2303423" cy="1063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166" y="1423993"/>
            <a:ext cx="34603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Description de l’expérience (1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personne)</a:t>
            </a:r>
          </a:p>
          <a:p>
            <a:pPr algn="ctr"/>
            <a:r>
              <a:rPr lang="fr-FR" sz="2000" u="sng" dirty="0" smtClean="0"/>
              <a:t>Niveau Conscient</a:t>
            </a:r>
            <a:endParaRPr lang="fr-FR" sz="2000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6166" y="2439656"/>
            <a:ext cx="3460376" cy="1577788"/>
            <a:chOff x="466166" y="2439656"/>
            <a:chExt cx="3460376" cy="1577788"/>
          </a:xfrm>
        </p:grpSpPr>
        <p:sp>
          <p:nvSpPr>
            <p:cNvPr id="9" name="TextBox 8"/>
            <p:cNvSpPr txBox="1"/>
            <p:nvPr/>
          </p:nvSpPr>
          <p:spPr>
            <a:xfrm>
              <a:off x="466166" y="3001781"/>
              <a:ext cx="3460376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Structures (conditions de possibilité) de l’expérience</a:t>
              </a:r>
            </a:p>
            <a:p>
              <a:pPr algn="ctr"/>
              <a:r>
                <a:rPr lang="fr-FR" sz="2000" u="sng" dirty="0" smtClean="0"/>
                <a:t>Niveau </a:t>
              </a:r>
              <a:r>
                <a:rPr lang="fr-FR" sz="2000" u="sng" dirty="0" err="1" smtClean="0"/>
                <a:t>Pré-conscient</a:t>
              </a:r>
              <a:endParaRPr lang="fr-FR" sz="2000" u="sng" dirty="0"/>
            </a:p>
          </p:txBody>
        </p:sp>
        <p:cxnSp>
          <p:nvCxnSpPr>
            <p:cNvPr id="11" name="Straight Arrow Connector 10"/>
            <p:cNvCxnSpPr>
              <a:stCxn id="5" idx="2"/>
              <a:endCxn id="9" idx="0"/>
            </p:cNvCxnSpPr>
            <p:nvPr/>
          </p:nvCxnSpPr>
          <p:spPr>
            <a:xfrm>
              <a:off x="2196354" y="2439656"/>
              <a:ext cx="0" cy="562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836507" y="1423993"/>
            <a:ext cx="34603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Vécu d’excitation/ralentissement dans les troubles de l’humeur</a:t>
            </a:r>
            <a:endParaRPr lang="fr-FR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13218" y="2439656"/>
            <a:ext cx="3738283" cy="1577788"/>
            <a:chOff x="4713218" y="2439656"/>
            <a:chExt cx="3738283" cy="1577788"/>
          </a:xfrm>
        </p:grpSpPr>
        <p:sp>
          <p:nvSpPr>
            <p:cNvPr id="14" name="TextBox 13"/>
            <p:cNvSpPr txBox="1"/>
            <p:nvPr/>
          </p:nvSpPr>
          <p:spPr>
            <a:xfrm>
              <a:off x="4713218" y="3001781"/>
              <a:ext cx="3738283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Dysfonction des structures </a:t>
              </a:r>
              <a:r>
                <a:rPr lang="fr-FR" sz="2000" dirty="0" err="1" smtClean="0"/>
                <a:t>temporalisantes</a:t>
              </a:r>
              <a:r>
                <a:rPr lang="fr-FR" sz="2000" dirty="0" smtClean="0"/>
                <a:t> (protention/impression/rétention)</a:t>
              </a:r>
              <a:endParaRPr lang="fr-FR" sz="2000" dirty="0"/>
            </a:p>
          </p:txBody>
        </p:sp>
        <p:cxnSp>
          <p:nvCxnSpPr>
            <p:cNvPr id="15" name="Straight Arrow Connector 14"/>
            <p:cNvCxnSpPr>
              <a:stCxn id="13" idx="2"/>
              <a:endCxn id="14" idx="0"/>
            </p:cNvCxnSpPr>
            <p:nvPr/>
          </p:nvCxnSpPr>
          <p:spPr>
            <a:xfrm>
              <a:off x="6566695" y="2439656"/>
              <a:ext cx="15665" cy="562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8" name="Picture 2" descr="C:\Users\dell\Desktop\26-05-2013 16;02;05.JPG"/>
          <p:cNvPicPr>
            <a:picLocks noChangeAspect="1" noChangeArrowheads="1"/>
          </p:cNvPicPr>
          <p:nvPr/>
        </p:nvPicPr>
        <p:blipFill>
          <a:blip r:embed="rId5" cstate="print"/>
          <a:srcRect l="36299" t="52893" r="15505" b="19199"/>
          <a:stretch>
            <a:fillRect/>
          </a:stretch>
        </p:blipFill>
        <p:spPr bwMode="auto">
          <a:xfrm rot="120000">
            <a:off x="5465638" y="4231999"/>
            <a:ext cx="3640379" cy="224023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66166" y="4652682"/>
            <a:ext cx="412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Cette table est blanche.</a:t>
            </a:r>
          </a:p>
          <a:p>
            <a:endParaRPr lang="fr-FR" sz="2400" dirty="0" smtClean="0"/>
          </a:p>
          <a:p>
            <a:r>
              <a:rPr lang="fr-FR" sz="2400" dirty="0" smtClean="0"/>
              <a:t>J’ai toujours pensé que Julia…</a:t>
            </a:r>
            <a:endParaRPr lang="fr-FR" sz="2400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notions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681</Words>
  <Application>Microsoft Office PowerPoint</Application>
  <PresentationFormat>On-screen Show (4:3)</PresentationFormat>
  <Paragraphs>116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Thème Office</vt:lpstr>
      <vt:lpstr>FORUM ASSOCIATION</vt:lpstr>
      <vt:lpstr>Sémiologie moderne et diagnostics psychiatriques :  un couple inséparable ! </vt:lpstr>
      <vt:lpstr>Sémiologie et diagnostics psychiatriques : un couple moderne enrichi par la phénoménologie </vt:lpstr>
      <vt:lpstr>Pas de conflit d’intérêt</vt:lpstr>
      <vt:lpstr>Slide 5</vt:lpstr>
      <vt:lpstr>Phénoménologie et sciences cognitives</vt:lpstr>
      <vt:lpstr>Phénoménologie et sciences cognitives</vt:lpstr>
      <vt:lpstr>Quelques notions de Phénoménologie</vt:lpstr>
      <vt:lpstr>Quelques notions</vt:lpstr>
      <vt:lpstr>Slide 10</vt:lpstr>
      <vt:lpstr>Quelques notions</vt:lpstr>
      <vt:lpstr>Quelques notions</vt:lpstr>
      <vt:lpstr>Intérêts pour la psychiatrie moderne</vt:lpstr>
      <vt:lpstr>Intérêt pour le Diagnostique</vt:lpstr>
      <vt:lpstr>Intérêts en 2014</vt:lpstr>
      <vt:lpstr>EASE</vt:lpstr>
      <vt:lpstr>EASE</vt:lpstr>
      <vt:lpstr>Intérêt pour la Recherche</vt:lpstr>
      <vt:lpstr>Intérêts en 2014</vt:lpstr>
      <vt:lpstr>Intérêts en 2014</vt:lpstr>
      <vt:lpstr>Intérêts en 2014</vt:lpstr>
      <vt:lpstr>Entretien d’explicitation</vt:lpstr>
      <vt:lpstr>Research Domain Criteria</vt:lpstr>
      <vt:lpstr>intérêt Thérapeutique?</vt:lpstr>
      <vt:lpstr>Intérêts en 2014</vt:lpstr>
      <vt:lpstr>Conclusion</vt:lpstr>
      <vt:lpstr>Conclusion</vt:lpstr>
      <vt:lpstr>Remerciements</vt:lpstr>
      <vt:lpstr>Remerciements</vt:lpstr>
    </vt:vector>
  </TitlesOfParts>
  <Company>maison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jean-arthur micoulaud</dc:creator>
  <cp:lastModifiedBy>Tom Netbook</cp:lastModifiedBy>
  <cp:revision>55</cp:revision>
  <dcterms:created xsi:type="dcterms:W3CDTF">2014-11-19T15:53:13Z</dcterms:created>
  <dcterms:modified xsi:type="dcterms:W3CDTF">2014-11-25T23:16:00Z</dcterms:modified>
</cp:coreProperties>
</file>