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54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519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550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65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58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75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98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07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137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97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3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40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8DD03-30F4-4EDC-9565-C59BC57DCD5D}" type="datetimeFigureOut">
              <a:rPr lang="fr-FR" smtClean="0"/>
              <a:t>03/08/16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375E5-88F8-49B9-9958-914F678B63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60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4" indent="-342904" algn="l" defTabSz="91441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9" indent="-285753" algn="l" defTabSz="914411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7503" y="188639"/>
            <a:ext cx="8176994" cy="438829"/>
          </a:xfrm>
        </p:spPr>
        <p:txBody>
          <a:bodyPr>
            <a:noAutofit/>
          </a:bodyPr>
          <a:lstStyle/>
          <a:p>
            <a:r>
              <a:rPr lang="fr-FR" sz="2400" b="1" dirty="0"/>
              <a:t>Algorithme d’apprentissage clinique de l’interne en psychiatrie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89603" y="1598465"/>
            <a:ext cx="20127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Examen clinique complet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73093" y="2322152"/>
            <a:ext cx="34458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Examens complémentaires de 1ere intention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31762" y="3033621"/>
            <a:ext cx="1928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Diagnostics hiérarchisés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05706" y="4381019"/>
            <a:ext cx="2380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Traitement de 1ere intention </a:t>
            </a:r>
          </a:p>
          <a:p>
            <a:pPr algn="ctr"/>
            <a:r>
              <a:rPr lang="fr-FR" sz="1400" dirty="0"/>
              <a:t>de la pathologie psychiatrique</a:t>
            </a:r>
          </a:p>
          <a:p>
            <a:pPr algn="ctr"/>
            <a:r>
              <a:rPr lang="fr-FR" sz="1400" dirty="0"/>
              <a:t>et des comorbidités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0331" y="3121358"/>
            <a:ext cx="2091730" cy="57888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Évaluer la gravité (Urgence)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76166" y="4241694"/>
            <a:ext cx="153651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Avis du supérieur</a:t>
            </a:r>
          </a:p>
          <a:p>
            <a:pPr algn="ctr"/>
            <a:r>
              <a:rPr lang="fr-FR" sz="1400" dirty="0"/>
              <a:t>ou autre spécialité</a:t>
            </a:r>
          </a:p>
          <a:p>
            <a:pPr algn="ctr"/>
            <a:r>
              <a:rPr lang="fr-FR" sz="1400" dirty="0"/>
              <a:t>ou urgences </a:t>
            </a:r>
          </a:p>
          <a:p>
            <a:pPr algn="ctr"/>
            <a:r>
              <a:rPr lang="fr-FR" sz="1400" dirty="0"/>
              <a:t>si urgence vitale </a:t>
            </a:r>
          </a:p>
          <a:p>
            <a:pPr algn="ctr"/>
            <a:r>
              <a:rPr lang="fr-FR" sz="1400" dirty="0"/>
              <a:t>non psychiatrique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72264" y="2996952"/>
            <a:ext cx="2972457" cy="81724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Si non contributif </a:t>
            </a:r>
            <a:endParaRPr lang="fr-FR" sz="1400" dirty="0" smtClean="0"/>
          </a:p>
          <a:p>
            <a:pPr algn="ctr"/>
            <a:r>
              <a:rPr lang="fr-FR" sz="1400" dirty="0" smtClean="0"/>
              <a:t>ou </a:t>
            </a:r>
            <a:r>
              <a:rPr lang="fr-FR" sz="1400" dirty="0"/>
              <a:t>non concluant </a:t>
            </a:r>
            <a:endParaRPr lang="fr-FR" sz="1400" dirty="0" smtClean="0"/>
          </a:p>
          <a:p>
            <a:pPr algn="ctr"/>
            <a:r>
              <a:rPr lang="fr-FR" sz="1400" dirty="0" smtClean="0"/>
              <a:t>ou </a:t>
            </a:r>
            <a:r>
              <a:rPr lang="fr-FR" sz="1400" dirty="0"/>
              <a:t>conduite à tenir inconnue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83120" y="4570356"/>
            <a:ext cx="21221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Avis du supérieur</a:t>
            </a:r>
          </a:p>
          <a:p>
            <a:pPr algn="ctr"/>
            <a:r>
              <a:rPr lang="fr-FR" sz="1400" dirty="0"/>
              <a:t>ou autre spécialité</a:t>
            </a:r>
          </a:p>
          <a:p>
            <a:endParaRPr lang="fr-FR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9277802" y="5642084"/>
            <a:ext cx="1333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Recherche </a:t>
            </a:r>
          </a:p>
          <a:p>
            <a:pPr algn="ctr"/>
            <a:r>
              <a:rPr lang="fr-FR" sz="1400" dirty="0"/>
              <a:t>bibliographique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29644" y="5740785"/>
            <a:ext cx="461132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Traitement dans le service</a:t>
            </a:r>
          </a:p>
          <a:p>
            <a:pPr algn="ctr"/>
            <a:r>
              <a:rPr lang="fr-FR" sz="1400" dirty="0"/>
              <a:t>sauf si diagnostic principal</a:t>
            </a:r>
          </a:p>
          <a:p>
            <a:pPr algn="ctr"/>
            <a:r>
              <a:rPr lang="fr-FR" sz="1400" dirty="0"/>
              <a:t>correspond à une autre spécialité</a:t>
            </a:r>
          </a:p>
          <a:p>
            <a:pPr algn="ctr"/>
            <a:r>
              <a:rPr lang="fr-FR" sz="1400" dirty="0"/>
              <a:t>ou constitue une urgence vitale non psychiatrique</a:t>
            </a:r>
          </a:p>
          <a:p>
            <a:r>
              <a:rPr lang="fr-FR" sz="1400" dirty="0"/>
              <a:t> 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5908980" y="1958506"/>
            <a:ext cx="72009" cy="36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1"/>
          </a:p>
        </p:txBody>
      </p:sp>
      <p:sp>
        <p:nvSpPr>
          <p:cNvPr id="20" name="Down Arrow 19"/>
          <p:cNvSpPr/>
          <p:nvPr/>
        </p:nvSpPr>
        <p:spPr>
          <a:xfrm>
            <a:off x="5908980" y="2669975"/>
            <a:ext cx="72009" cy="36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1"/>
          </a:p>
        </p:txBody>
      </p:sp>
      <p:sp>
        <p:nvSpPr>
          <p:cNvPr id="21" name="Down Arrow 20"/>
          <p:cNvSpPr/>
          <p:nvPr/>
        </p:nvSpPr>
        <p:spPr>
          <a:xfrm>
            <a:off x="5899875" y="3878048"/>
            <a:ext cx="72009" cy="36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23" name="TextBox 22"/>
          <p:cNvSpPr txBox="1"/>
          <p:nvPr/>
        </p:nvSpPr>
        <p:spPr>
          <a:xfrm>
            <a:off x="1536751" y="5918051"/>
            <a:ext cx="19847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Transfert dans le service </a:t>
            </a:r>
          </a:p>
          <a:p>
            <a:pPr algn="ctr"/>
            <a:r>
              <a:rPr lang="fr-FR" sz="1400" dirty="0"/>
              <a:t>correspondant</a:t>
            </a:r>
          </a:p>
        </p:txBody>
      </p:sp>
      <p:pic>
        <p:nvPicPr>
          <p:cNvPr id="1026" name="Picture 2" descr="C:\Users\Tartignole\Downloads\doct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457" y="717378"/>
            <a:ext cx="881086" cy="881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TextBox 1026"/>
          <p:cNvSpPr txBox="1"/>
          <p:nvPr/>
        </p:nvSpPr>
        <p:spPr>
          <a:xfrm>
            <a:off x="4753613" y="5317618"/>
            <a:ext cx="671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Succès</a:t>
            </a:r>
          </a:p>
        </p:txBody>
      </p:sp>
      <p:sp>
        <p:nvSpPr>
          <p:cNvPr id="1028" name="TextBox 1027"/>
          <p:cNvSpPr txBox="1"/>
          <p:nvPr/>
        </p:nvSpPr>
        <p:spPr>
          <a:xfrm>
            <a:off x="6703004" y="5313999"/>
            <a:ext cx="6054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Echec</a:t>
            </a:r>
          </a:p>
        </p:txBody>
      </p:sp>
      <p:sp>
        <p:nvSpPr>
          <p:cNvPr id="1029" name="Down Arrow 1028"/>
          <p:cNvSpPr/>
          <p:nvPr/>
        </p:nvSpPr>
        <p:spPr>
          <a:xfrm>
            <a:off x="2470466" y="3894219"/>
            <a:ext cx="85765" cy="356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1031" name="Down Arrow 1030"/>
          <p:cNvSpPr/>
          <p:nvPr/>
        </p:nvSpPr>
        <p:spPr>
          <a:xfrm>
            <a:off x="2470466" y="5501376"/>
            <a:ext cx="85765" cy="34466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1032" name="Down Arrow 1031"/>
          <p:cNvSpPr/>
          <p:nvPr/>
        </p:nvSpPr>
        <p:spPr>
          <a:xfrm>
            <a:off x="9903008" y="3871490"/>
            <a:ext cx="82341" cy="648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1033" name="Down Arrow 1032"/>
          <p:cNvSpPr/>
          <p:nvPr/>
        </p:nvSpPr>
        <p:spPr>
          <a:xfrm>
            <a:off x="9903011" y="5157192"/>
            <a:ext cx="83781" cy="48642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pic>
        <p:nvPicPr>
          <p:cNvPr id="49" name="Picture 3" descr="C:\Users\Tartignole\Downloads\smartphon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7" y="4056563"/>
            <a:ext cx="588964" cy="58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" descr="C:\Users\Tartignole\Downloads\smartphon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009" y="3740609"/>
            <a:ext cx="588964" cy="58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4" descr="C:\Users\Tartignole\Downloads\boo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2858" y="6165304"/>
            <a:ext cx="502644" cy="502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5" descr="C:\Users\Tartignole\Downloads\x-rays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329" y="1928750"/>
            <a:ext cx="440887" cy="440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6" descr="C:\Users\Tartignole\Downloads\potio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967" y="1937251"/>
            <a:ext cx="406153" cy="406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7" descr="C:\Users\Tartignole\Downloads\list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581" y="3327134"/>
            <a:ext cx="470811" cy="47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own Arrow 6"/>
          <p:cNvSpPr/>
          <p:nvPr/>
        </p:nvSpPr>
        <p:spPr>
          <a:xfrm>
            <a:off x="5089687" y="4936199"/>
            <a:ext cx="57269" cy="432000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48" name="Down Arrow 47"/>
          <p:cNvSpPr/>
          <p:nvPr/>
        </p:nvSpPr>
        <p:spPr>
          <a:xfrm>
            <a:off x="6960096" y="4941216"/>
            <a:ext cx="57269" cy="4320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15" name="Down Arrow 14"/>
          <p:cNvSpPr/>
          <p:nvPr/>
        </p:nvSpPr>
        <p:spPr>
          <a:xfrm rot="16200000">
            <a:off x="3873826" y="4103575"/>
            <a:ext cx="216025" cy="1188000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17" name="Right Arrow 16"/>
          <p:cNvSpPr/>
          <p:nvPr/>
        </p:nvSpPr>
        <p:spPr>
          <a:xfrm rot="21007911" flipV="1">
            <a:off x="7277618" y="5049186"/>
            <a:ext cx="1946423" cy="2018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pic>
        <p:nvPicPr>
          <p:cNvPr id="18" name="Picture 2" descr="C:\Users\Tartignole\Downloads\bulb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3374" y="4249652"/>
            <a:ext cx="320704" cy="32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C:\Users\Tartignole\Downloads\bulb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3573016"/>
            <a:ext cx="320704" cy="32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ight Arrow 21"/>
          <p:cNvSpPr/>
          <p:nvPr/>
        </p:nvSpPr>
        <p:spPr>
          <a:xfrm rot="10800000">
            <a:off x="7644306" y="4589589"/>
            <a:ext cx="1188000" cy="216000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pic>
        <p:nvPicPr>
          <p:cNvPr id="56" name="Picture 2" descr="C:\Users\Tartignole\Downloads\bulb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954" y="4267763"/>
            <a:ext cx="320704" cy="32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C:\Users\Tartignole\Downloads\bulb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440" y="5229200"/>
            <a:ext cx="320704" cy="32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C:\Users\Tartignole\Downloads\bulb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56" y="832631"/>
            <a:ext cx="320704" cy="32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8293569" y="1249596"/>
            <a:ext cx="3635079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Ce pictogramme </a:t>
            </a:r>
            <a:r>
              <a:rPr lang="fr-FR" sz="1400" dirty="0"/>
              <a:t>indique le moment où vous apprenez à gérer une nouvelle situation</a:t>
            </a:r>
          </a:p>
        </p:txBody>
      </p:sp>
      <p:cxnSp>
        <p:nvCxnSpPr>
          <p:cNvPr id="53" name="Connecteur droit avec flèche 52"/>
          <p:cNvCxnSpPr>
            <a:endCxn id="9" idx="3"/>
          </p:cNvCxnSpPr>
          <p:nvPr/>
        </p:nvCxnSpPr>
        <p:spPr>
          <a:xfrm flipH="1">
            <a:off x="3622061" y="2688176"/>
            <a:ext cx="2322925" cy="722623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>
            <a:stCxn id="20" idx="0"/>
          </p:cNvCxnSpPr>
          <p:nvPr/>
        </p:nvCxnSpPr>
        <p:spPr>
          <a:xfrm>
            <a:off x="5944985" y="2669975"/>
            <a:ext cx="2522950" cy="755406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ight Arrow 21"/>
          <p:cNvSpPr/>
          <p:nvPr/>
        </p:nvSpPr>
        <p:spPr>
          <a:xfrm rot="12227125" flipV="1">
            <a:off x="7176738" y="3886857"/>
            <a:ext cx="1872000" cy="144000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pic>
        <p:nvPicPr>
          <p:cNvPr id="63" name="Image 6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69" y="5918051"/>
            <a:ext cx="835171" cy="835171"/>
          </a:xfrm>
          <a:prstGeom prst="rect">
            <a:avLst/>
          </a:prstGeom>
        </p:spPr>
      </p:pic>
      <p:sp>
        <p:nvSpPr>
          <p:cNvPr id="46" name="TextBox 10"/>
          <p:cNvSpPr txBox="1"/>
          <p:nvPr/>
        </p:nvSpPr>
        <p:spPr>
          <a:xfrm>
            <a:off x="11064552" y="2924944"/>
            <a:ext cx="460561" cy="5637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fr-FR" sz="1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7" name="TextBox 10"/>
          <p:cNvSpPr txBox="1"/>
          <p:nvPr/>
        </p:nvSpPr>
        <p:spPr>
          <a:xfrm>
            <a:off x="1415480" y="2996952"/>
            <a:ext cx="460561" cy="56370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!</a:t>
            </a:r>
            <a:endParaRPr lang="fr-FR" sz="1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8608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109</Words>
  <Application>Microsoft Macintosh PowerPoint</Application>
  <PresentationFormat>Personnalisé</PresentationFormat>
  <Paragraphs>32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Tartignole</dc:creator>
  <cp:lastModifiedBy>Pierre Alexis Geoffroy</cp:lastModifiedBy>
  <cp:revision>20</cp:revision>
  <dcterms:created xsi:type="dcterms:W3CDTF">2016-06-28T17:20:10Z</dcterms:created>
  <dcterms:modified xsi:type="dcterms:W3CDTF">2016-08-03T14:04:59Z</dcterms:modified>
</cp:coreProperties>
</file>